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66" r:id="rId3"/>
    <p:sldId id="268" r:id="rId4"/>
    <p:sldId id="373" r:id="rId5"/>
    <p:sldId id="348" r:id="rId6"/>
    <p:sldId id="269" r:id="rId7"/>
    <p:sldId id="361" r:id="rId8"/>
    <p:sldId id="362" r:id="rId9"/>
    <p:sldId id="363" r:id="rId10"/>
    <p:sldId id="270" r:id="rId11"/>
    <p:sldId id="294" r:id="rId12"/>
    <p:sldId id="303" r:id="rId13"/>
    <p:sldId id="285" r:id="rId14"/>
    <p:sldId id="306" r:id="rId15"/>
    <p:sldId id="308" r:id="rId16"/>
    <p:sldId id="307" r:id="rId17"/>
    <p:sldId id="295" r:id="rId18"/>
    <p:sldId id="309" r:id="rId19"/>
    <p:sldId id="338" r:id="rId20"/>
    <p:sldId id="300" r:id="rId21"/>
    <p:sldId id="339" r:id="rId22"/>
    <p:sldId id="302" r:id="rId23"/>
    <p:sldId id="271" r:id="rId24"/>
    <p:sldId id="314" r:id="rId25"/>
    <p:sldId id="326" r:id="rId26"/>
    <p:sldId id="354" r:id="rId27"/>
    <p:sldId id="355" r:id="rId28"/>
    <p:sldId id="364" r:id="rId29"/>
    <p:sldId id="365" r:id="rId30"/>
    <p:sldId id="366" r:id="rId31"/>
    <p:sldId id="368" r:id="rId32"/>
    <p:sldId id="343" r:id="rId33"/>
    <p:sldId id="344" r:id="rId34"/>
    <p:sldId id="345" r:id="rId35"/>
    <p:sldId id="346" r:id="rId36"/>
    <p:sldId id="272" r:id="rId37"/>
    <p:sldId id="317" r:id="rId38"/>
    <p:sldId id="367" r:id="rId39"/>
    <p:sldId id="369" r:id="rId40"/>
    <p:sldId id="371" r:id="rId41"/>
    <p:sldId id="372" r:id="rId42"/>
    <p:sldId id="286" r:id="rId43"/>
    <p:sldId id="324" r:id="rId44"/>
    <p:sldId id="284" r:id="rId45"/>
    <p:sldId id="258" r:id="rId46"/>
    <p:sldId id="356" r:id="rId47"/>
    <p:sldId id="357" r:id="rId48"/>
    <p:sldId id="263" r:id="rId49"/>
    <p:sldId id="301" r:id="rId50"/>
    <p:sldId id="260" r:id="rId51"/>
    <p:sldId id="262" r:id="rId52"/>
    <p:sldId id="370" r:id="rId53"/>
    <p:sldId id="291" r:id="rId54"/>
    <p:sldId id="353" r:id="rId55"/>
    <p:sldId id="360" r:id="rId56"/>
    <p:sldId id="359" r:id="rId57"/>
    <p:sldId id="358" r:id="rId58"/>
    <p:sldId id="333" r:id="rId59"/>
    <p:sldId id="323" r:id="rId60"/>
    <p:sldId id="334" r:id="rId61"/>
    <p:sldId id="261" r:id="rId62"/>
    <p:sldId id="267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 Chu Yang" initials="YCY" lastIdx="3" clrIdx="0">
    <p:extLst>
      <p:ext uri="{19B8F6BF-5375-455C-9EA6-DF929625EA0E}">
        <p15:presenceInfo xmlns:p15="http://schemas.microsoft.com/office/powerpoint/2012/main" userId="17330fa128f68b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 autoAdjust="0"/>
    <p:restoredTop sz="91919" autoAdjust="0"/>
  </p:normalViewPr>
  <p:slideViewPr>
    <p:cSldViewPr snapToGrid="0">
      <p:cViewPr varScale="1">
        <p:scale>
          <a:sx n="79" d="100"/>
          <a:sy n="79" d="100"/>
        </p:scale>
        <p:origin x="55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E58C9-70D4-4146-9EFE-EEE98D769FB9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53D85-D3FF-4E10-A726-11E3FB142E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73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91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500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平均預告片上架時間為</a:t>
            </a:r>
            <a:r>
              <a:rPr lang="en-US" altLang="zh-TW" dirty="0"/>
              <a:t>110</a:t>
            </a:r>
            <a:r>
              <a:rPr lang="zh-TW" altLang="en-US" dirty="0"/>
              <a:t>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48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第一演員的離散性很高，嘗試做了票房毒藥的排行做為參考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72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相較於票房毒藥，也想看比現好的人，我們稱之為票房糖果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56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26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035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分類理由：集群分析不適合，離散度高，只好以最貼近目標需求來做分類標準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75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優點是可以平衡類別不平均的狀況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06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>
                <a:latin typeface="+mn-ea"/>
                <a:ea typeface="+mn-ea"/>
              </a:rPr>
              <a:t>優點是自動做多變量之間的關係，並進行權重的調整。因為票房金額本就很離散，</a:t>
            </a:r>
            <a:r>
              <a:rPr lang="en-US" altLang="zh-TW" b="0" dirty="0">
                <a:latin typeface="+mn-ea"/>
                <a:ea typeface="+mn-ea"/>
              </a:rPr>
              <a:t>11</a:t>
            </a:r>
            <a:r>
              <a:rPr lang="zh-TW" altLang="en-US" b="0" dirty="0">
                <a:latin typeface="+mn-ea"/>
                <a:ea typeface="+mn-ea"/>
              </a:rPr>
              <a:t>美金到</a:t>
            </a:r>
            <a:r>
              <a:rPr lang="en-US" altLang="zh-TW" b="0" dirty="0">
                <a:latin typeface="+mn-ea"/>
                <a:ea typeface="+mn-ea"/>
              </a:rPr>
              <a:t>4</a:t>
            </a:r>
            <a:r>
              <a:rPr lang="zh-TW" altLang="en-US" b="0" dirty="0">
                <a:latin typeface="+mn-ea"/>
                <a:ea typeface="+mn-ea"/>
              </a:rPr>
              <a:t>億，</a:t>
            </a:r>
            <a:endParaRPr lang="en-US" altLang="zh-TW" b="0" dirty="0">
              <a:latin typeface="+mn-ea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963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即使是</a:t>
            </a:r>
            <a:r>
              <a:rPr lang="en-US" altLang="zh-TW" dirty="0"/>
              <a:t>Level1</a:t>
            </a:r>
            <a:r>
              <a:rPr lang="zh-TW" altLang="en-US" dirty="0"/>
              <a:t>的票房金額還是很離散，從</a:t>
            </a:r>
            <a:r>
              <a:rPr lang="en-US" altLang="zh-TW" dirty="0"/>
              <a:t>4</a:t>
            </a:r>
            <a:r>
              <a:rPr lang="zh-TW" altLang="en-US" dirty="0"/>
              <a:t>千萬美元到</a:t>
            </a:r>
            <a:r>
              <a:rPr lang="en-US" altLang="zh-TW" dirty="0"/>
              <a:t>4</a:t>
            </a:r>
            <a:r>
              <a:rPr lang="zh-TW" altLang="en-US" dirty="0"/>
              <a:t>億元，故我們是將金額取</a:t>
            </a:r>
            <a:r>
              <a:rPr lang="en-US" altLang="zh-TW" dirty="0"/>
              <a:t>log</a:t>
            </a:r>
            <a:r>
              <a:rPr lang="zh-TW" altLang="en-US" dirty="0"/>
              <a:t>進行機器學習的訓練。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Dense</a:t>
            </a:r>
            <a:r>
              <a:rPr lang="zh-TW" altLang="en-US" dirty="0"/>
              <a:t>層基本的類神經網路，透過調整神經網路節點數量、丟棄法，並使用</a:t>
            </a:r>
            <a:r>
              <a:rPr lang="en-US" altLang="zh-TW" dirty="0"/>
              <a:t>MSE</a:t>
            </a:r>
            <a:r>
              <a:rPr lang="zh-TW" altLang="en-US" dirty="0"/>
              <a:t>平方誤差值評估，強化對離群值的學習。</a:t>
            </a:r>
            <a:endParaRPr lang="en-US" altLang="zh-TW" dirty="0"/>
          </a:p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模型設計每一個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都做</a:t>
            </a:r>
            <a:r>
              <a:rPr lang="en-US" altLang="zh-TW" sz="1200" dirty="0" err="1">
                <a:solidFill>
                  <a:sysClr val="windowText" lastClr="000000"/>
                </a:solidFill>
              </a:rPr>
              <a:t>BatchNormalization</a:t>
            </a:r>
            <a:r>
              <a:rPr lang="zh-TW" altLang="en-US" sz="1200" dirty="0">
                <a:solidFill>
                  <a:sysClr val="windowText" lastClr="000000"/>
                </a:solidFill>
              </a:rPr>
              <a:t>可以加速訓練並防止梯度消失的問題，也可解決些許</a:t>
            </a:r>
            <a:r>
              <a:rPr lang="en-US" altLang="zh-TW" sz="1200" dirty="0">
                <a:solidFill>
                  <a:sysClr val="windowText" lastClr="000000"/>
                </a:solidFill>
              </a:rPr>
              <a:t>overfitting</a:t>
            </a:r>
            <a:r>
              <a:rPr lang="zh-TW" altLang="en-US" sz="1200" dirty="0">
                <a:solidFill>
                  <a:sysClr val="windowText" lastClr="000000"/>
                </a:solidFill>
              </a:rPr>
              <a:t>的問題以提升</a:t>
            </a:r>
            <a:r>
              <a:rPr lang="en-US" altLang="zh-TW" sz="1200" dirty="0">
                <a:solidFill>
                  <a:sysClr val="windowText" lastClr="000000"/>
                </a:solidFill>
              </a:rPr>
              <a:t>test</a:t>
            </a:r>
            <a:r>
              <a:rPr lang="zh-TW" altLang="en-US" sz="1200" dirty="0">
                <a:solidFill>
                  <a:sysClr val="windowText" lastClr="000000"/>
                </a:solidFill>
              </a:rPr>
              <a:t>準確率</a:t>
            </a:r>
            <a:endParaRPr lang="en-US" altLang="zh-TW" sz="1200" dirty="0">
              <a:solidFill>
                <a:sysClr val="windowText" lastClr="000000"/>
              </a:solidFill>
            </a:endParaRPr>
          </a:p>
          <a:p>
            <a:pPr rtl="0"/>
            <a:r>
              <a:rPr lang="zh-TW" altLang="en-US" sz="1200" dirty="0">
                <a:solidFill>
                  <a:sysClr val="windowText" lastClr="000000"/>
                </a:solidFill>
              </a:rPr>
              <a:t>由於是預測連續性數值，故每層</a:t>
            </a:r>
            <a:r>
              <a:rPr lang="en-US" altLang="zh-TW" sz="1200" dirty="0">
                <a:solidFill>
                  <a:sysClr val="windowText" lastClr="000000"/>
                </a:solidFill>
              </a:rPr>
              <a:t>Layer</a:t>
            </a:r>
            <a:r>
              <a:rPr lang="zh-TW" altLang="en-US" sz="1200" dirty="0">
                <a:solidFill>
                  <a:sysClr val="windowText" lastClr="000000"/>
                </a:solidFill>
              </a:rPr>
              <a:t>皆用激發函數</a:t>
            </a:r>
            <a:r>
              <a:rPr lang="en-US" altLang="zh-TW" sz="1200" dirty="0" err="1">
                <a:solidFill>
                  <a:sysClr val="windowText" lastClr="000000"/>
                </a:solidFill>
              </a:rPr>
              <a:t>ReLU</a:t>
            </a:r>
            <a:r>
              <a:rPr lang="zh-TW" altLang="en-US" sz="1200" dirty="0">
                <a:solidFill>
                  <a:sysClr val="windowText" lastClr="000000"/>
                </a:solidFill>
              </a:rPr>
              <a:t>，最後測試集是以</a:t>
            </a:r>
            <a:r>
              <a:rPr lang="en-US" altLang="zh-TW" sz="1200" dirty="0">
                <a:solidFill>
                  <a:sysClr val="windowText" lastClr="000000"/>
                </a:solidFill>
              </a:rPr>
              <a:t>RMSE</a:t>
            </a:r>
            <a:r>
              <a:rPr lang="zh-TW" altLang="en-US" sz="1200" dirty="0">
                <a:solidFill>
                  <a:sysClr val="windowText" lastClr="000000"/>
                </a:solidFill>
              </a:rPr>
              <a:t>均方根誤差評估</a:t>
            </a:r>
            <a:endParaRPr lang="en-US" altLang="zh-TW" sz="1200" dirty="0">
              <a:solidFill>
                <a:sysClr val="windowText" lastClr="000000"/>
              </a:solidFill>
            </a:endParaRPr>
          </a:p>
          <a:p>
            <a:pPr rtl="0"/>
            <a:endParaRPr lang="en-US" altLang="zh-TW" sz="1200" dirty="0">
              <a:solidFill>
                <a:sysClr val="windowText" lastClr="000000"/>
              </a:solidFill>
            </a:endParaRPr>
          </a:p>
          <a:p>
            <a:pPr rtl="0"/>
            <a:endParaRPr lang="en-US" altLang="zh-TW" sz="1200" dirty="0">
              <a:solidFill>
                <a:sysClr val="windowText" lastClr="000000"/>
              </a:solidFill>
            </a:endParaRPr>
          </a:p>
          <a:p>
            <a:pPr rtl="0"/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47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Xgboost</a:t>
            </a:r>
            <a:r>
              <a:rPr lang="zh-TW" altLang="en-US" dirty="0"/>
              <a:t>梯度提升決策樹也可以預測連續性數值，調整參數之後，相較之下</a:t>
            </a:r>
            <a:r>
              <a:rPr lang="en-US" altLang="zh-TW" dirty="0" err="1"/>
              <a:t>XGboost</a:t>
            </a:r>
            <a:r>
              <a:rPr lang="zh-TW" altLang="en-US" dirty="0"/>
              <a:t>背後強大的演算法還是讓預測結果有更好的表現</a:t>
            </a:r>
            <a:endParaRPr lang="en-US" altLang="zh-TW" dirty="0"/>
          </a:p>
          <a:p>
            <a:r>
              <a:rPr lang="zh-TW" altLang="en-US" dirty="0"/>
              <a:t>我們順手找了最近很熱門的電影</a:t>
            </a:r>
            <a:r>
              <a:rPr lang="en-US" altLang="zh-TW" dirty="0"/>
              <a:t>Joker</a:t>
            </a:r>
            <a:r>
              <a:rPr lang="zh-TW" altLang="en-US" dirty="0"/>
              <a:t>來測試我們的金額模型，</a:t>
            </a:r>
            <a:r>
              <a:rPr lang="en-US" altLang="zh-TW" dirty="0"/>
              <a:t>10%</a:t>
            </a:r>
            <a:r>
              <a:rPr lang="zh-TW" altLang="en-US" dirty="0"/>
              <a:t>的誤差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67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從上述的機器學習模型中，透過分類模型來預測票房價格的落點，再透過金額預測模型來縮小高票房的金額區間，以提供投資者與業者一個參考值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3D85-D3FF-4E10-A726-11E3FB142E8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28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>
            <a:extLst>
              <a:ext uri="{FF2B5EF4-FFF2-40B4-BE49-F238E27FC236}">
                <a16:creationId xmlns:a16="http://schemas.microsoft.com/office/drawing/2014/main" id="{B058AE69-90E0-40BC-88B8-724BB01E3555}"/>
              </a:ext>
            </a:extLst>
          </p:cNvPr>
          <p:cNvGrpSpPr/>
          <p:nvPr userDrawn="1"/>
        </p:nvGrpSpPr>
        <p:grpSpPr>
          <a:xfrm>
            <a:off x="0" y="-3811"/>
            <a:ext cx="12192000" cy="6870689"/>
            <a:chOff x="0" y="-3811"/>
            <a:chExt cx="12192000" cy="6870689"/>
          </a:xfrm>
        </p:grpSpPr>
        <p:pic>
          <p:nvPicPr>
            <p:cNvPr id="13" name="图片 4">
              <a:extLst>
                <a:ext uri="{FF2B5EF4-FFF2-40B4-BE49-F238E27FC236}">
                  <a16:creationId xmlns:a16="http://schemas.microsoft.com/office/drawing/2014/main" id="{BCA67668-C971-4422-9219-30F515CC51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11"/>
              <a:ext cx="12192000" cy="6861811"/>
            </a:xfrm>
            <a:prstGeom prst="rect">
              <a:avLst/>
            </a:prstGeom>
          </p:spPr>
        </p:pic>
        <p:grpSp>
          <p:nvGrpSpPr>
            <p:cNvPr id="15" name="组合 6">
              <a:extLst>
                <a:ext uri="{FF2B5EF4-FFF2-40B4-BE49-F238E27FC236}">
                  <a16:creationId xmlns:a16="http://schemas.microsoft.com/office/drawing/2014/main" id="{688A3A9E-2944-411A-8A74-504279840EA8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92963"/>
              <a:chOff x="0" y="0"/>
              <a:chExt cx="12192000" cy="292963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CC2A3FC-A12C-4EFE-9D7D-8E0884C3D9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7">
                <a:extLst>
                  <a:ext uri="{FF2B5EF4-FFF2-40B4-BE49-F238E27FC236}">
                    <a16:creationId xmlns:a16="http://schemas.microsoft.com/office/drawing/2014/main" id="{E3B6D782-13DC-4FA1-B56C-AD05077CE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  <p:grpSp>
          <p:nvGrpSpPr>
            <p:cNvPr id="18" name="组合 6">
              <a:extLst>
                <a:ext uri="{FF2B5EF4-FFF2-40B4-BE49-F238E27FC236}">
                  <a16:creationId xmlns:a16="http://schemas.microsoft.com/office/drawing/2014/main" id="{8C3ADB13-8FD6-4FC9-B852-5B5705D7C544}"/>
                </a:ext>
              </a:extLst>
            </p:cNvPr>
            <p:cNvGrpSpPr/>
            <p:nvPr userDrawn="1"/>
          </p:nvGrpSpPr>
          <p:grpSpPr>
            <a:xfrm>
              <a:off x="0" y="6573915"/>
              <a:ext cx="12192000" cy="292963"/>
              <a:chOff x="0" y="0"/>
              <a:chExt cx="12192000" cy="292963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988DEBB-E58E-4D1C-A523-FA817AAAE24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7">
                <a:extLst>
                  <a:ext uri="{FF2B5EF4-FFF2-40B4-BE49-F238E27FC236}">
                    <a16:creationId xmlns:a16="http://schemas.microsoft.com/office/drawing/2014/main" id="{E434FF28-8EC8-4138-A8A9-6DB82B3F5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27D0DB-1066-44B2-AD3A-818C0948A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6" y="1122363"/>
            <a:ext cx="7509165" cy="238760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F0DED4-0026-4ADC-A037-BF175AEA6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3926" y="3615875"/>
            <a:ext cx="7509164" cy="799107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pic>
        <p:nvPicPr>
          <p:cNvPr id="22" name="图片 12">
            <a:extLst>
              <a:ext uri="{FF2B5EF4-FFF2-40B4-BE49-F238E27FC236}">
                <a16:creationId xmlns:a16="http://schemas.microsoft.com/office/drawing/2014/main" id="{83195A76-5F0F-4BAF-BC07-B435437E62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2696"/>
            <a:ext cx="4128484" cy="3974671"/>
          </a:xfrm>
          <a:prstGeom prst="rect">
            <a:avLst/>
          </a:prstGeom>
        </p:spPr>
      </p:pic>
      <p:sp>
        <p:nvSpPr>
          <p:cNvPr id="29" name="文字版面配置區 28">
            <a:extLst>
              <a:ext uri="{FF2B5EF4-FFF2-40B4-BE49-F238E27FC236}">
                <a16:creationId xmlns:a16="http://schemas.microsoft.com/office/drawing/2014/main" id="{C7371F55-F882-47CC-B87B-72FC79573F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6654" y="4876800"/>
            <a:ext cx="6815859" cy="136683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4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4D528-4712-4D49-8158-0E56A41E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6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7">
            <a:extLst>
              <a:ext uri="{FF2B5EF4-FFF2-40B4-BE49-F238E27FC236}">
                <a16:creationId xmlns:a16="http://schemas.microsoft.com/office/drawing/2014/main" id="{A9339DFC-E3FE-4B5C-A46F-843FF5303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1DA541-AE16-4E47-84E1-DCCEFDE8A588}"/>
              </a:ext>
            </a:extLst>
          </p:cNvPr>
          <p:cNvGrpSpPr/>
          <p:nvPr userDrawn="1"/>
        </p:nvGrpSpPr>
        <p:grpSpPr>
          <a:xfrm>
            <a:off x="0" y="6234545"/>
            <a:ext cx="12192000" cy="349135"/>
            <a:chOff x="0" y="6234545"/>
            <a:chExt cx="12192000" cy="3491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C54453-FDF5-42F3-B03C-6067108931D2}"/>
                </a:ext>
              </a:extLst>
            </p:cNvPr>
            <p:cNvSpPr/>
            <p:nvPr userDrawn="1"/>
          </p:nvSpPr>
          <p:spPr>
            <a:xfrm>
              <a:off x="0" y="6234545"/>
              <a:ext cx="12192000" cy="3491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11E44D-0716-44B5-9A1F-3C172B45948B}"/>
                </a:ext>
              </a:extLst>
            </p:cNvPr>
            <p:cNvSpPr/>
            <p:nvPr userDrawn="1"/>
          </p:nvSpPr>
          <p:spPr>
            <a:xfrm>
              <a:off x="110734" y="6293373"/>
              <a:ext cx="162000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團隊介紹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B8391A4-5FE1-4DC9-BD7F-1D1D5FC38967}"/>
                </a:ext>
              </a:extLst>
            </p:cNvPr>
            <p:cNvSpPr/>
            <p:nvPr userDrawn="1"/>
          </p:nvSpPr>
          <p:spPr>
            <a:xfrm>
              <a:off x="1820052" y="628702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專案簡介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D1C4A6-32CB-4B97-A7B3-B7F23F52C957}"/>
                </a:ext>
              </a:extLst>
            </p:cNvPr>
            <p:cNvSpPr/>
            <p:nvPr userDrawn="1"/>
          </p:nvSpPr>
          <p:spPr>
            <a:xfrm>
              <a:off x="3551031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大數據平台建置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AE869-476E-4764-91D6-38C3A4094A01}"/>
                </a:ext>
              </a:extLst>
            </p:cNvPr>
            <p:cNvSpPr/>
            <p:nvPr userDrawn="1"/>
          </p:nvSpPr>
          <p:spPr>
            <a:xfrm>
              <a:off x="5271477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資料來源與預處理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2E77F9-9560-4892-8961-C5E504C3B589}"/>
                </a:ext>
              </a:extLst>
            </p:cNvPr>
            <p:cNvSpPr/>
            <p:nvPr userDrawn="1"/>
          </p:nvSpPr>
          <p:spPr>
            <a:xfrm>
              <a:off x="6989163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資料視覺化與分析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D6D932-655C-4090-A3D5-6E67B1C8C742}"/>
                </a:ext>
              </a:extLst>
            </p:cNvPr>
            <p:cNvSpPr/>
            <p:nvPr userDrawn="1"/>
          </p:nvSpPr>
          <p:spPr>
            <a:xfrm>
              <a:off x="8695343" y="62932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機器學習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E11973-7D9E-4B5B-8AC2-22B1C354C14F}"/>
                </a:ext>
              </a:extLst>
            </p:cNvPr>
            <p:cNvSpPr/>
            <p:nvPr userDrawn="1"/>
          </p:nvSpPr>
          <p:spPr>
            <a:xfrm>
              <a:off x="10427855" y="6295680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專案成果</a:t>
              </a:r>
            </a:p>
          </p:txBody>
        </p:sp>
      </p:grp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7717FE4E-F72D-4484-A793-28DFA4FEEF79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434F62F-22BB-47E0-906E-9BAAFB63B3C4}"/>
              </a:ext>
            </a:extLst>
          </p:cNvPr>
          <p:cNvGrpSpPr/>
          <p:nvPr userDrawn="1"/>
        </p:nvGrpSpPr>
        <p:grpSpPr>
          <a:xfrm>
            <a:off x="0" y="0"/>
            <a:ext cx="12192000" cy="6866878"/>
            <a:chOff x="0" y="0"/>
            <a:chExt cx="12192000" cy="6866878"/>
          </a:xfrm>
        </p:grpSpPr>
        <p:grpSp>
          <p:nvGrpSpPr>
            <p:cNvPr id="20" name="组合 6">
              <a:extLst>
                <a:ext uri="{FF2B5EF4-FFF2-40B4-BE49-F238E27FC236}">
                  <a16:creationId xmlns:a16="http://schemas.microsoft.com/office/drawing/2014/main" id="{44117697-C899-4B46-B71A-CBB7ABA07A95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92963"/>
              <a:chOff x="0" y="0"/>
              <a:chExt cx="12192000" cy="292963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930CC24-F1DC-46E9-B9A7-1DDA8A6DEA6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" name="图片 7">
                <a:extLst>
                  <a:ext uri="{FF2B5EF4-FFF2-40B4-BE49-F238E27FC236}">
                    <a16:creationId xmlns:a16="http://schemas.microsoft.com/office/drawing/2014/main" id="{38736A3E-4801-40A8-BC88-4F6986296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  <p:grpSp>
          <p:nvGrpSpPr>
            <p:cNvPr id="21" name="组合 6">
              <a:extLst>
                <a:ext uri="{FF2B5EF4-FFF2-40B4-BE49-F238E27FC236}">
                  <a16:creationId xmlns:a16="http://schemas.microsoft.com/office/drawing/2014/main" id="{1037D6BE-27B1-4E72-BCA7-331F9DCB59BC}"/>
                </a:ext>
              </a:extLst>
            </p:cNvPr>
            <p:cNvGrpSpPr/>
            <p:nvPr userDrawn="1"/>
          </p:nvGrpSpPr>
          <p:grpSpPr>
            <a:xfrm>
              <a:off x="0" y="6573915"/>
              <a:ext cx="12192000" cy="292963"/>
              <a:chOff x="0" y="0"/>
              <a:chExt cx="12192000" cy="292963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31C29B8-2694-4F6D-9E4C-A499041BD98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7">
                <a:extLst>
                  <a:ext uri="{FF2B5EF4-FFF2-40B4-BE49-F238E27FC236}">
                    <a16:creationId xmlns:a16="http://schemas.microsoft.com/office/drawing/2014/main" id="{388D73D2-BCC6-4FF0-99D1-4A69A543A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78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4D528-4712-4D49-8158-0E56A41E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6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7">
            <a:extLst>
              <a:ext uri="{FF2B5EF4-FFF2-40B4-BE49-F238E27FC236}">
                <a16:creationId xmlns:a16="http://schemas.microsoft.com/office/drawing/2014/main" id="{A9339DFC-E3FE-4B5C-A46F-843FF5303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1DA541-AE16-4E47-84E1-DCCEFDE8A588}"/>
              </a:ext>
            </a:extLst>
          </p:cNvPr>
          <p:cNvGrpSpPr/>
          <p:nvPr userDrawn="1"/>
        </p:nvGrpSpPr>
        <p:grpSpPr>
          <a:xfrm>
            <a:off x="0" y="6234545"/>
            <a:ext cx="12192000" cy="349135"/>
            <a:chOff x="0" y="6234545"/>
            <a:chExt cx="12192000" cy="3491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C54453-FDF5-42F3-B03C-6067108931D2}"/>
                </a:ext>
              </a:extLst>
            </p:cNvPr>
            <p:cNvSpPr/>
            <p:nvPr userDrawn="1"/>
          </p:nvSpPr>
          <p:spPr>
            <a:xfrm>
              <a:off x="0" y="6234545"/>
              <a:ext cx="12192000" cy="3491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11E44D-0716-44B5-9A1F-3C172B45948B}"/>
                </a:ext>
              </a:extLst>
            </p:cNvPr>
            <p:cNvSpPr/>
            <p:nvPr userDrawn="1"/>
          </p:nvSpPr>
          <p:spPr>
            <a:xfrm>
              <a:off x="110734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團隊介紹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B8391A4-5FE1-4DC9-BD7F-1D1D5FC38967}"/>
                </a:ext>
              </a:extLst>
            </p:cNvPr>
            <p:cNvSpPr/>
            <p:nvPr userDrawn="1"/>
          </p:nvSpPr>
          <p:spPr>
            <a:xfrm>
              <a:off x="1820052" y="6287023"/>
              <a:ext cx="162000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專案簡介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D1C4A6-32CB-4B97-A7B3-B7F23F52C957}"/>
                </a:ext>
              </a:extLst>
            </p:cNvPr>
            <p:cNvSpPr/>
            <p:nvPr userDrawn="1"/>
          </p:nvSpPr>
          <p:spPr>
            <a:xfrm>
              <a:off x="3551031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大數據平台建置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AE869-476E-4764-91D6-38C3A4094A01}"/>
                </a:ext>
              </a:extLst>
            </p:cNvPr>
            <p:cNvSpPr/>
            <p:nvPr userDrawn="1"/>
          </p:nvSpPr>
          <p:spPr>
            <a:xfrm>
              <a:off x="5271477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資料來源與預處理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2E77F9-9560-4892-8961-C5E504C3B589}"/>
                </a:ext>
              </a:extLst>
            </p:cNvPr>
            <p:cNvSpPr/>
            <p:nvPr userDrawn="1"/>
          </p:nvSpPr>
          <p:spPr>
            <a:xfrm>
              <a:off x="6989163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資料視覺化與分析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D6D932-655C-4090-A3D5-6E67B1C8C742}"/>
                </a:ext>
              </a:extLst>
            </p:cNvPr>
            <p:cNvSpPr/>
            <p:nvPr userDrawn="1"/>
          </p:nvSpPr>
          <p:spPr>
            <a:xfrm>
              <a:off x="8695343" y="62932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機器學習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E11973-7D9E-4B5B-8AC2-22B1C354C14F}"/>
                </a:ext>
              </a:extLst>
            </p:cNvPr>
            <p:cNvSpPr/>
            <p:nvPr userDrawn="1"/>
          </p:nvSpPr>
          <p:spPr>
            <a:xfrm>
              <a:off x="10427855" y="6295680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專案成果</a:t>
              </a:r>
            </a:p>
          </p:txBody>
        </p:sp>
      </p:grp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7717FE4E-F72D-4484-A793-28DFA4FEEF79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840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4D528-4712-4D49-8158-0E56A41E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6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7">
            <a:extLst>
              <a:ext uri="{FF2B5EF4-FFF2-40B4-BE49-F238E27FC236}">
                <a16:creationId xmlns:a16="http://schemas.microsoft.com/office/drawing/2014/main" id="{A9339DFC-E3FE-4B5C-A46F-843FF5303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1DA541-AE16-4E47-84E1-DCCEFDE8A588}"/>
              </a:ext>
            </a:extLst>
          </p:cNvPr>
          <p:cNvGrpSpPr/>
          <p:nvPr userDrawn="1"/>
        </p:nvGrpSpPr>
        <p:grpSpPr>
          <a:xfrm>
            <a:off x="0" y="6234545"/>
            <a:ext cx="12192000" cy="349135"/>
            <a:chOff x="0" y="6234545"/>
            <a:chExt cx="12192000" cy="3491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C54453-FDF5-42F3-B03C-6067108931D2}"/>
                </a:ext>
              </a:extLst>
            </p:cNvPr>
            <p:cNvSpPr/>
            <p:nvPr userDrawn="1"/>
          </p:nvSpPr>
          <p:spPr>
            <a:xfrm>
              <a:off x="0" y="6234545"/>
              <a:ext cx="12192000" cy="3491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11E44D-0716-44B5-9A1F-3C172B45948B}"/>
                </a:ext>
              </a:extLst>
            </p:cNvPr>
            <p:cNvSpPr/>
            <p:nvPr userDrawn="1"/>
          </p:nvSpPr>
          <p:spPr>
            <a:xfrm>
              <a:off x="110734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團隊介紹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B8391A4-5FE1-4DC9-BD7F-1D1D5FC38967}"/>
                </a:ext>
              </a:extLst>
            </p:cNvPr>
            <p:cNvSpPr/>
            <p:nvPr userDrawn="1"/>
          </p:nvSpPr>
          <p:spPr>
            <a:xfrm>
              <a:off x="1820052" y="628702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專案簡介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D1C4A6-32CB-4B97-A7B3-B7F23F52C957}"/>
                </a:ext>
              </a:extLst>
            </p:cNvPr>
            <p:cNvSpPr/>
            <p:nvPr userDrawn="1"/>
          </p:nvSpPr>
          <p:spPr>
            <a:xfrm>
              <a:off x="3551031" y="6293372"/>
              <a:ext cx="162000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大數據平台建置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AE869-476E-4764-91D6-38C3A4094A01}"/>
                </a:ext>
              </a:extLst>
            </p:cNvPr>
            <p:cNvSpPr/>
            <p:nvPr userDrawn="1"/>
          </p:nvSpPr>
          <p:spPr>
            <a:xfrm>
              <a:off x="5271477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資料來源與預處理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2E77F9-9560-4892-8961-C5E504C3B589}"/>
                </a:ext>
              </a:extLst>
            </p:cNvPr>
            <p:cNvSpPr/>
            <p:nvPr userDrawn="1"/>
          </p:nvSpPr>
          <p:spPr>
            <a:xfrm>
              <a:off x="6989163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資料視覺化與分析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D6D932-655C-4090-A3D5-6E67B1C8C742}"/>
                </a:ext>
              </a:extLst>
            </p:cNvPr>
            <p:cNvSpPr/>
            <p:nvPr userDrawn="1"/>
          </p:nvSpPr>
          <p:spPr>
            <a:xfrm>
              <a:off x="8695343" y="62932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機器學習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E11973-7D9E-4B5B-8AC2-22B1C354C14F}"/>
                </a:ext>
              </a:extLst>
            </p:cNvPr>
            <p:cNvSpPr/>
            <p:nvPr userDrawn="1"/>
          </p:nvSpPr>
          <p:spPr>
            <a:xfrm>
              <a:off x="10427855" y="6295680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專案成果</a:t>
              </a:r>
            </a:p>
          </p:txBody>
        </p:sp>
      </p:grp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7717FE4E-F72D-4484-A793-28DFA4FEEF79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442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4D528-4712-4D49-8158-0E56A41E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6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7">
            <a:extLst>
              <a:ext uri="{FF2B5EF4-FFF2-40B4-BE49-F238E27FC236}">
                <a16:creationId xmlns:a16="http://schemas.microsoft.com/office/drawing/2014/main" id="{A9339DFC-E3FE-4B5C-A46F-843FF5303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1DA541-AE16-4E47-84E1-DCCEFDE8A588}"/>
              </a:ext>
            </a:extLst>
          </p:cNvPr>
          <p:cNvGrpSpPr/>
          <p:nvPr userDrawn="1"/>
        </p:nvGrpSpPr>
        <p:grpSpPr>
          <a:xfrm>
            <a:off x="0" y="6234545"/>
            <a:ext cx="12192000" cy="349135"/>
            <a:chOff x="0" y="6234545"/>
            <a:chExt cx="12192000" cy="3491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C54453-FDF5-42F3-B03C-6067108931D2}"/>
                </a:ext>
              </a:extLst>
            </p:cNvPr>
            <p:cNvSpPr/>
            <p:nvPr userDrawn="1"/>
          </p:nvSpPr>
          <p:spPr>
            <a:xfrm>
              <a:off x="0" y="6234545"/>
              <a:ext cx="12192000" cy="3491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11E44D-0716-44B5-9A1F-3C172B45948B}"/>
                </a:ext>
              </a:extLst>
            </p:cNvPr>
            <p:cNvSpPr/>
            <p:nvPr userDrawn="1"/>
          </p:nvSpPr>
          <p:spPr>
            <a:xfrm>
              <a:off x="110734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團隊介紹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B8391A4-5FE1-4DC9-BD7F-1D1D5FC38967}"/>
                </a:ext>
              </a:extLst>
            </p:cNvPr>
            <p:cNvSpPr/>
            <p:nvPr userDrawn="1"/>
          </p:nvSpPr>
          <p:spPr>
            <a:xfrm>
              <a:off x="1820052" y="628702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專案簡介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D1C4A6-32CB-4B97-A7B3-B7F23F52C957}"/>
                </a:ext>
              </a:extLst>
            </p:cNvPr>
            <p:cNvSpPr/>
            <p:nvPr userDrawn="1"/>
          </p:nvSpPr>
          <p:spPr>
            <a:xfrm>
              <a:off x="3551031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大數據平台建置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AE869-476E-4764-91D6-38C3A4094A01}"/>
                </a:ext>
              </a:extLst>
            </p:cNvPr>
            <p:cNvSpPr/>
            <p:nvPr userDrawn="1"/>
          </p:nvSpPr>
          <p:spPr>
            <a:xfrm>
              <a:off x="5271477" y="6293372"/>
              <a:ext cx="162000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資料來源與預處理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2E77F9-9560-4892-8961-C5E504C3B589}"/>
                </a:ext>
              </a:extLst>
            </p:cNvPr>
            <p:cNvSpPr/>
            <p:nvPr userDrawn="1"/>
          </p:nvSpPr>
          <p:spPr>
            <a:xfrm>
              <a:off x="6989163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資料視覺化與分析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D6D932-655C-4090-A3D5-6E67B1C8C742}"/>
                </a:ext>
              </a:extLst>
            </p:cNvPr>
            <p:cNvSpPr/>
            <p:nvPr userDrawn="1"/>
          </p:nvSpPr>
          <p:spPr>
            <a:xfrm>
              <a:off x="8695343" y="62932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機器學習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E11973-7D9E-4B5B-8AC2-22B1C354C14F}"/>
                </a:ext>
              </a:extLst>
            </p:cNvPr>
            <p:cNvSpPr/>
            <p:nvPr userDrawn="1"/>
          </p:nvSpPr>
          <p:spPr>
            <a:xfrm>
              <a:off x="10427855" y="6295680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專案成果</a:t>
              </a:r>
            </a:p>
          </p:txBody>
        </p:sp>
      </p:grp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7717FE4E-F72D-4484-A793-28DFA4FEEF79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683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4D528-4712-4D49-8158-0E56A41E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6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7">
            <a:extLst>
              <a:ext uri="{FF2B5EF4-FFF2-40B4-BE49-F238E27FC236}">
                <a16:creationId xmlns:a16="http://schemas.microsoft.com/office/drawing/2014/main" id="{A9339DFC-E3FE-4B5C-A46F-843FF5303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1DA541-AE16-4E47-84E1-DCCEFDE8A588}"/>
              </a:ext>
            </a:extLst>
          </p:cNvPr>
          <p:cNvGrpSpPr/>
          <p:nvPr userDrawn="1"/>
        </p:nvGrpSpPr>
        <p:grpSpPr>
          <a:xfrm>
            <a:off x="0" y="6234545"/>
            <a:ext cx="12192000" cy="349135"/>
            <a:chOff x="0" y="6234545"/>
            <a:chExt cx="12192000" cy="3491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C54453-FDF5-42F3-B03C-6067108931D2}"/>
                </a:ext>
              </a:extLst>
            </p:cNvPr>
            <p:cNvSpPr/>
            <p:nvPr userDrawn="1"/>
          </p:nvSpPr>
          <p:spPr>
            <a:xfrm>
              <a:off x="0" y="6234545"/>
              <a:ext cx="12192000" cy="3491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11E44D-0716-44B5-9A1F-3C172B45948B}"/>
                </a:ext>
              </a:extLst>
            </p:cNvPr>
            <p:cNvSpPr/>
            <p:nvPr userDrawn="1"/>
          </p:nvSpPr>
          <p:spPr>
            <a:xfrm>
              <a:off x="110734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團隊介紹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B8391A4-5FE1-4DC9-BD7F-1D1D5FC38967}"/>
                </a:ext>
              </a:extLst>
            </p:cNvPr>
            <p:cNvSpPr/>
            <p:nvPr userDrawn="1"/>
          </p:nvSpPr>
          <p:spPr>
            <a:xfrm>
              <a:off x="1820052" y="628702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專案簡介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D1C4A6-32CB-4B97-A7B3-B7F23F52C957}"/>
                </a:ext>
              </a:extLst>
            </p:cNvPr>
            <p:cNvSpPr/>
            <p:nvPr userDrawn="1"/>
          </p:nvSpPr>
          <p:spPr>
            <a:xfrm>
              <a:off x="3551031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大數據平台建置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AE869-476E-4764-91D6-38C3A4094A01}"/>
                </a:ext>
              </a:extLst>
            </p:cNvPr>
            <p:cNvSpPr/>
            <p:nvPr userDrawn="1"/>
          </p:nvSpPr>
          <p:spPr>
            <a:xfrm>
              <a:off x="5271477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資料來源與預處理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2E77F9-9560-4892-8961-C5E504C3B589}"/>
                </a:ext>
              </a:extLst>
            </p:cNvPr>
            <p:cNvSpPr/>
            <p:nvPr userDrawn="1"/>
          </p:nvSpPr>
          <p:spPr>
            <a:xfrm>
              <a:off x="6989163" y="6293373"/>
              <a:ext cx="162000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資料視覺化與分析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D6D932-655C-4090-A3D5-6E67B1C8C742}"/>
                </a:ext>
              </a:extLst>
            </p:cNvPr>
            <p:cNvSpPr/>
            <p:nvPr userDrawn="1"/>
          </p:nvSpPr>
          <p:spPr>
            <a:xfrm>
              <a:off x="8695343" y="62932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機器學習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E11973-7D9E-4B5B-8AC2-22B1C354C14F}"/>
                </a:ext>
              </a:extLst>
            </p:cNvPr>
            <p:cNvSpPr/>
            <p:nvPr userDrawn="1"/>
          </p:nvSpPr>
          <p:spPr>
            <a:xfrm>
              <a:off x="10427855" y="6295680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專案成果</a:t>
              </a:r>
            </a:p>
          </p:txBody>
        </p:sp>
      </p:grp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9C0B41F4-78D6-41B0-9C69-127B5A01284F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981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4D528-4712-4D49-8158-0E56A41E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6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7">
            <a:extLst>
              <a:ext uri="{FF2B5EF4-FFF2-40B4-BE49-F238E27FC236}">
                <a16:creationId xmlns:a16="http://schemas.microsoft.com/office/drawing/2014/main" id="{A9339DFC-E3FE-4B5C-A46F-843FF5303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1DA541-AE16-4E47-84E1-DCCEFDE8A588}"/>
              </a:ext>
            </a:extLst>
          </p:cNvPr>
          <p:cNvGrpSpPr/>
          <p:nvPr userDrawn="1"/>
        </p:nvGrpSpPr>
        <p:grpSpPr>
          <a:xfrm>
            <a:off x="0" y="6234545"/>
            <a:ext cx="12192000" cy="349135"/>
            <a:chOff x="0" y="6234545"/>
            <a:chExt cx="12192000" cy="3491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C54453-FDF5-42F3-B03C-6067108931D2}"/>
                </a:ext>
              </a:extLst>
            </p:cNvPr>
            <p:cNvSpPr/>
            <p:nvPr userDrawn="1"/>
          </p:nvSpPr>
          <p:spPr>
            <a:xfrm>
              <a:off x="0" y="6234545"/>
              <a:ext cx="12192000" cy="3491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11E44D-0716-44B5-9A1F-3C172B45948B}"/>
                </a:ext>
              </a:extLst>
            </p:cNvPr>
            <p:cNvSpPr/>
            <p:nvPr userDrawn="1"/>
          </p:nvSpPr>
          <p:spPr>
            <a:xfrm>
              <a:off x="110734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團隊介紹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B8391A4-5FE1-4DC9-BD7F-1D1D5FC38967}"/>
                </a:ext>
              </a:extLst>
            </p:cNvPr>
            <p:cNvSpPr/>
            <p:nvPr userDrawn="1"/>
          </p:nvSpPr>
          <p:spPr>
            <a:xfrm>
              <a:off x="1820052" y="628702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專案簡介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D1C4A6-32CB-4B97-A7B3-B7F23F52C957}"/>
                </a:ext>
              </a:extLst>
            </p:cNvPr>
            <p:cNvSpPr/>
            <p:nvPr userDrawn="1"/>
          </p:nvSpPr>
          <p:spPr>
            <a:xfrm>
              <a:off x="3551031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大數據平台建置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AE869-476E-4764-91D6-38C3A4094A01}"/>
                </a:ext>
              </a:extLst>
            </p:cNvPr>
            <p:cNvSpPr/>
            <p:nvPr userDrawn="1"/>
          </p:nvSpPr>
          <p:spPr>
            <a:xfrm>
              <a:off x="5271477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資料來源與預處理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2E77F9-9560-4892-8961-C5E504C3B589}"/>
                </a:ext>
              </a:extLst>
            </p:cNvPr>
            <p:cNvSpPr/>
            <p:nvPr userDrawn="1"/>
          </p:nvSpPr>
          <p:spPr>
            <a:xfrm>
              <a:off x="6989163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資料視覺化與分析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D6D932-655C-4090-A3D5-6E67B1C8C742}"/>
                </a:ext>
              </a:extLst>
            </p:cNvPr>
            <p:cNvSpPr/>
            <p:nvPr userDrawn="1"/>
          </p:nvSpPr>
          <p:spPr>
            <a:xfrm>
              <a:off x="8695343" y="6293273"/>
              <a:ext cx="162000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機器學習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E11973-7D9E-4B5B-8AC2-22B1C354C14F}"/>
                </a:ext>
              </a:extLst>
            </p:cNvPr>
            <p:cNvSpPr/>
            <p:nvPr userDrawn="1"/>
          </p:nvSpPr>
          <p:spPr>
            <a:xfrm>
              <a:off x="10427855" y="6295680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專案成果</a:t>
              </a:r>
            </a:p>
          </p:txBody>
        </p:sp>
      </p:grp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9C0B41F4-78D6-41B0-9C69-127B5A01284F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340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7">
            <a:extLst>
              <a:ext uri="{FF2B5EF4-FFF2-40B4-BE49-F238E27FC236}">
                <a16:creationId xmlns:a16="http://schemas.microsoft.com/office/drawing/2014/main" id="{A9339DFC-E3FE-4B5C-A46F-843FF5303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1DA541-AE16-4E47-84E1-DCCEFDE8A588}"/>
              </a:ext>
            </a:extLst>
          </p:cNvPr>
          <p:cNvGrpSpPr/>
          <p:nvPr userDrawn="1"/>
        </p:nvGrpSpPr>
        <p:grpSpPr>
          <a:xfrm>
            <a:off x="0" y="6234545"/>
            <a:ext cx="12192000" cy="349135"/>
            <a:chOff x="0" y="6234545"/>
            <a:chExt cx="12192000" cy="3491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C54453-FDF5-42F3-B03C-6067108931D2}"/>
                </a:ext>
              </a:extLst>
            </p:cNvPr>
            <p:cNvSpPr/>
            <p:nvPr userDrawn="1"/>
          </p:nvSpPr>
          <p:spPr>
            <a:xfrm>
              <a:off x="0" y="6234545"/>
              <a:ext cx="12192000" cy="3491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11E44D-0716-44B5-9A1F-3C172B45948B}"/>
                </a:ext>
              </a:extLst>
            </p:cNvPr>
            <p:cNvSpPr/>
            <p:nvPr userDrawn="1"/>
          </p:nvSpPr>
          <p:spPr>
            <a:xfrm>
              <a:off x="110734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團隊介紹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B8391A4-5FE1-4DC9-BD7F-1D1D5FC38967}"/>
                </a:ext>
              </a:extLst>
            </p:cNvPr>
            <p:cNvSpPr/>
            <p:nvPr userDrawn="1"/>
          </p:nvSpPr>
          <p:spPr>
            <a:xfrm>
              <a:off x="1820052" y="628702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專案簡介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D1C4A6-32CB-4B97-A7B3-B7F23F52C957}"/>
                </a:ext>
              </a:extLst>
            </p:cNvPr>
            <p:cNvSpPr/>
            <p:nvPr userDrawn="1"/>
          </p:nvSpPr>
          <p:spPr>
            <a:xfrm>
              <a:off x="3551031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大數據平台建置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AE869-476E-4764-91D6-38C3A4094A01}"/>
                </a:ext>
              </a:extLst>
            </p:cNvPr>
            <p:cNvSpPr/>
            <p:nvPr userDrawn="1"/>
          </p:nvSpPr>
          <p:spPr>
            <a:xfrm>
              <a:off x="5271477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資料來源與預處理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2E77F9-9560-4892-8961-C5E504C3B589}"/>
                </a:ext>
              </a:extLst>
            </p:cNvPr>
            <p:cNvSpPr/>
            <p:nvPr userDrawn="1"/>
          </p:nvSpPr>
          <p:spPr>
            <a:xfrm>
              <a:off x="6989163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資料視覺化與分析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D6D932-655C-4090-A3D5-6E67B1C8C742}"/>
                </a:ext>
              </a:extLst>
            </p:cNvPr>
            <p:cNvSpPr/>
            <p:nvPr userDrawn="1"/>
          </p:nvSpPr>
          <p:spPr>
            <a:xfrm>
              <a:off x="8695343" y="6293273"/>
              <a:ext cx="162000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機器學習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E11973-7D9E-4B5B-8AC2-22B1C354C14F}"/>
                </a:ext>
              </a:extLst>
            </p:cNvPr>
            <p:cNvSpPr/>
            <p:nvPr userDrawn="1"/>
          </p:nvSpPr>
          <p:spPr>
            <a:xfrm>
              <a:off x="10427855" y="6295680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>
                  <a:solidFill>
                    <a:schemeClr val="tx1"/>
                  </a:solidFill>
                </a:rPr>
                <a:t>專案成果</a:t>
              </a:r>
            </a:p>
          </p:txBody>
        </p:sp>
      </p:grp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9C0B41F4-78D6-41B0-9C69-127B5A01284F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CB6996ED-9E49-42EB-AFFF-A68D2F2D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20" name="內容版面配置區 19">
            <a:extLst>
              <a:ext uri="{FF2B5EF4-FFF2-40B4-BE49-F238E27FC236}">
                <a16:creationId xmlns:a16="http://schemas.microsoft.com/office/drawing/2014/main" id="{D99B28F3-1884-4AB2-B8B0-7DC9BF7680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1232623"/>
            <a:ext cx="5422467" cy="724765"/>
          </a:xfrm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21" name="內容版面配置區 19">
            <a:extLst>
              <a:ext uri="{FF2B5EF4-FFF2-40B4-BE49-F238E27FC236}">
                <a16:creationId xmlns:a16="http://schemas.microsoft.com/office/drawing/2014/main" id="{CB785E39-BF74-4BC5-820D-4CA3C1EF59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1787" y="2009867"/>
            <a:ext cx="5422467" cy="42160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22" name="內容版面配置區 19">
            <a:extLst>
              <a:ext uri="{FF2B5EF4-FFF2-40B4-BE49-F238E27FC236}">
                <a16:creationId xmlns:a16="http://schemas.microsoft.com/office/drawing/2014/main" id="{A8EE706E-4791-4AC0-B15A-856B5B9238A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81477" y="1229737"/>
            <a:ext cx="5422467" cy="724765"/>
          </a:xfrm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23" name="內容版面配置區 19">
            <a:extLst>
              <a:ext uri="{FF2B5EF4-FFF2-40B4-BE49-F238E27FC236}">
                <a16:creationId xmlns:a16="http://schemas.microsoft.com/office/drawing/2014/main" id="{F4F173A7-F357-4A40-BF80-6E1BE66267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81476" y="2017802"/>
            <a:ext cx="5422467" cy="42160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20264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4D528-4712-4D49-8158-0E56A41E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6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7">
            <a:extLst>
              <a:ext uri="{FF2B5EF4-FFF2-40B4-BE49-F238E27FC236}">
                <a16:creationId xmlns:a16="http://schemas.microsoft.com/office/drawing/2014/main" id="{A9339DFC-E3FE-4B5C-A46F-843FF5303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1DA541-AE16-4E47-84E1-DCCEFDE8A588}"/>
              </a:ext>
            </a:extLst>
          </p:cNvPr>
          <p:cNvGrpSpPr/>
          <p:nvPr userDrawn="1"/>
        </p:nvGrpSpPr>
        <p:grpSpPr>
          <a:xfrm>
            <a:off x="0" y="6234545"/>
            <a:ext cx="12192000" cy="349135"/>
            <a:chOff x="0" y="6234545"/>
            <a:chExt cx="12192000" cy="3491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C54453-FDF5-42F3-B03C-6067108931D2}"/>
                </a:ext>
              </a:extLst>
            </p:cNvPr>
            <p:cNvSpPr/>
            <p:nvPr userDrawn="1"/>
          </p:nvSpPr>
          <p:spPr>
            <a:xfrm>
              <a:off x="0" y="6234545"/>
              <a:ext cx="12192000" cy="3491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11E44D-0716-44B5-9A1F-3C172B45948B}"/>
                </a:ext>
              </a:extLst>
            </p:cNvPr>
            <p:cNvSpPr/>
            <p:nvPr userDrawn="1"/>
          </p:nvSpPr>
          <p:spPr>
            <a:xfrm>
              <a:off x="110734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團隊介紹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B8391A4-5FE1-4DC9-BD7F-1D1D5FC38967}"/>
                </a:ext>
              </a:extLst>
            </p:cNvPr>
            <p:cNvSpPr/>
            <p:nvPr userDrawn="1"/>
          </p:nvSpPr>
          <p:spPr>
            <a:xfrm>
              <a:off x="1820052" y="628702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專案簡介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D1C4A6-32CB-4B97-A7B3-B7F23F52C957}"/>
                </a:ext>
              </a:extLst>
            </p:cNvPr>
            <p:cNvSpPr/>
            <p:nvPr userDrawn="1"/>
          </p:nvSpPr>
          <p:spPr>
            <a:xfrm>
              <a:off x="3551031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大數據平台建置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AE869-476E-4764-91D6-38C3A4094A01}"/>
                </a:ext>
              </a:extLst>
            </p:cNvPr>
            <p:cNvSpPr/>
            <p:nvPr userDrawn="1"/>
          </p:nvSpPr>
          <p:spPr>
            <a:xfrm>
              <a:off x="5271477" y="6293372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資料來源與預處理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2E77F9-9560-4892-8961-C5E504C3B589}"/>
                </a:ext>
              </a:extLst>
            </p:cNvPr>
            <p:cNvSpPr/>
            <p:nvPr userDrawn="1"/>
          </p:nvSpPr>
          <p:spPr>
            <a:xfrm>
              <a:off x="6989163" y="62933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資料視覺化與分析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D6D932-655C-4090-A3D5-6E67B1C8C742}"/>
                </a:ext>
              </a:extLst>
            </p:cNvPr>
            <p:cNvSpPr/>
            <p:nvPr userDrawn="1"/>
          </p:nvSpPr>
          <p:spPr>
            <a:xfrm>
              <a:off x="8695343" y="6293273"/>
              <a:ext cx="1620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機器學習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E11973-7D9E-4B5B-8AC2-22B1C354C14F}"/>
                </a:ext>
              </a:extLst>
            </p:cNvPr>
            <p:cNvSpPr/>
            <p:nvPr userDrawn="1"/>
          </p:nvSpPr>
          <p:spPr>
            <a:xfrm>
              <a:off x="10427855" y="6295680"/>
              <a:ext cx="1620000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</a:rPr>
                <a:t>專案成果</a:t>
              </a:r>
            </a:p>
          </p:txBody>
        </p:sp>
      </p:grp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9C0B41F4-78D6-41B0-9C69-127B5A01284F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711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>
            <a:extLst>
              <a:ext uri="{FF2B5EF4-FFF2-40B4-BE49-F238E27FC236}">
                <a16:creationId xmlns:a16="http://schemas.microsoft.com/office/drawing/2014/main" id="{B058AE69-90E0-40BC-88B8-724BB01E3555}"/>
              </a:ext>
            </a:extLst>
          </p:cNvPr>
          <p:cNvGrpSpPr/>
          <p:nvPr userDrawn="1"/>
        </p:nvGrpSpPr>
        <p:grpSpPr>
          <a:xfrm>
            <a:off x="0" y="-3811"/>
            <a:ext cx="12192000" cy="6870689"/>
            <a:chOff x="0" y="-3811"/>
            <a:chExt cx="12192000" cy="6870689"/>
          </a:xfrm>
        </p:grpSpPr>
        <p:pic>
          <p:nvPicPr>
            <p:cNvPr id="13" name="图片 4">
              <a:extLst>
                <a:ext uri="{FF2B5EF4-FFF2-40B4-BE49-F238E27FC236}">
                  <a16:creationId xmlns:a16="http://schemas.microsoft.com/office/drawing/2014/main" id="{BCA67668-C971-4422-9219-30F515CC51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11"/>
              <a:ext cx="12192000" cy="6861811"/>
            </a:xfrm>
            <a:prstGeom prst="rect">
              <a:avLst/>
            </a:prstGeom>
          </p:spPr>
        </p:pic>
        <p:grpSp>
          <p:nvGrpSpPr>
            <p:cNvPr id="15" name="组合 6">
              <a:extLst>
                <a:ext uri="{FF2B5EF4-FFF2-40B4-BE49-F238E27FC236}">
                  <a16:creationId xmlns:a16="http://schemas.microsoft.com/office/drawing/2014/main" id="{688A3A9E-2944-411A-8A74-504279840EA8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92963"/>
              <a:chOff x="0" y="0"/>
              <a:chExt cx="12192000" cy="292963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CC2A3FC-A12C-4EFE-9D7D-8E0884C3D9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7">
                <a:extLst>
                  <a:ext uri="{FF2B5EF4-FFF2-40B4-BE49-F238E27FC236}">
                    <a16:creationId xmlns:a16="http://schemas.microsoft.com/office/drawing/2014/main" id="{E3B6D782-13DC-4FA1-B56C-AD05077CE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  <p:grpSp>
          <p:nvGrpSpPr>
            <p:cNvPr id="18" name="组合 6">
              <a:extLst>
                <a:ext uri="{FF2B5EF4-FFF2-40B4-BE49-F238E27FC236}">
                  <a16:creationId xmlns:a16="http://schemas.microsoft.com/office/drawing/2014/main" id="{8C3ADB13-8FD6-4FC9-B852-5B5705D7C544}"/>
                </a:ext>
              </a:extLst>
            </p:cNvPr>
            <p:cNvGrpSpPr/>
            <p:nvPr userDrawn="1"/>
          </p:nvGrpSpPr>
          <p:grpSpPr>
            <a:xfrm>
              <a:off x="0" y="6573915"/>
              <a:ext cx="12192000" cy="292963"/>
              <a:chOff x="0" y="0"/>
              <a:chExt cx="12192000" cy="292963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988DEBB-E58E-4D1C-A523-FA817AAAE24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7">
                <a:extLst>
                  <a:ext uri="{FF2B5EF4-FFF2-40B4-BE49-F238E27FC236}">
                    <a16:creationId xmlns:a16="http://schemas.microsoft.com/office/drawing/2014/main" id="{E434FF28-8EC8-4138-A8A9-6DB82B3F5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27D0DB-1066-44B2-AD3A-818C0948A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6" y="1122362"/>
            <a:ext cx="7509165" cy="5180919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22" name="图片 12">
            <a:extLst>
              <a:ext uri="{FF2B5EF4-FFF2-40B4-BE49-F238E27FC236}">
                <a16:creationId xmlns:a16="http://schemas.microsoft.com/office/drawing/2014/main" id="{83195A76-5F0F-4BAF-BC07-B435437E62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2696"/>
            <a:ext cx="4128484" cy="39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0C2BE20F-5D03-4372-9AF6-1CDF88458419}"/>
              </a:ext>
            </a:extLst>
          </p:cNvPr>
          <p:cNvGrpSpPr/>
          <p:nvPr userDrawn="1"/>
        </p:nvGrpSpPr>
        <p:grpSpPr>
          <a:xfrm>
            <a:off x="0" y="-3811"/>
            <a:ext cx="12192000" cy="6870689"/>
            <a:chOff x="0" y="-3811"/>
            <a:chExt cx="12192000" cy="6870689"/>
          </a:xfrm>
        </p:grpSpPr>
        <p:pic>
          <p:nvPicPr>
            <p:cNvPr id="8" name="图片 4">
              <a:extLst>
                <a:ext uri="{FF2B5EF4-FFF2-40B4-BE49-F238E27FC236}">
                  <a16:creationId xmlns:a16="http://schemas.microsoft.com/office/drawing/2014/main" id="{8C217240-7470-45AE-933C-675E34455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11"/>
              <a:ext cx="12192000" cy="6861811"/>
            </a:xfrm>
            <a:prstGeom prst="rect">
              <a:avLst/>
            </a:prstGeom>
          </p:spPr>
        </p:pic>
        <p:grpSp>
          <p:nvGrpSpPr>
            <p:cNvPr id="9" name="组合 6">
              <a:extLst>
                <a:ext uri="{FF2B5EF4-FFF2-40B4-BE49-F238E27FC236}">
                  <a16:creationId xmlns:a16="http://schemas.microsoft.com/office/drawing/2014/main" id="{F821255E-95C7-402D-9233-3785752CB784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92963"/>
              <a:chOff x="0" y="0"/>
              <a:chExt cx="12192000" cy="292963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1FCA5D-A6A5-4092-BF22-FE5BE17CC1A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7">
                <a:extLst>
                  <a:ext uri="{FF2B5EF4-FFF2-40B4-BE49-F238E27FC236}">
                    <a16:creationId xmlns:a16="http://schemas.microsoft.com/office/drawing/2014/main" id="{EAC63089-05D9-406C-BB12-6C4BE7EA5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  <p:grpSp>
          <p:nvGrpSpPr>
            <p:cNvPr id="10" name="组合 6">
              <a:extLst>
                <a:ext uri="{FF2B5EF4-FFF2-40B4-BE49-F238E27FC236}">
                  <a16:creationId xmlns:a16="http://schemas.microsoft.com/office/drawing/2014/main" id="{AA080989-CA5B-40A2-A47F-D170B28DCA78}"/>
                </a:ext>
              </a:extLst>
            </p:cNvPr>
            <p:cNvGrpSpPr/>
            <p:nvPr userDrawn="1"/>
          </p:nvGrpSpPr>
          <p:grpSpPr>
            <a:xfrm>
              <a:off x="0" y="6573915"/>
              <a:ext cx="12192000" cy="292963"/>
              <a:chOff x="0" y="0"/>
              <a:chExt cx="12192000" cy="29296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7CE99D3-A6D0-4329-97E4-8F042135625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图片 7">
                <a:extLst>
                  <a:ext uri="{FF2B5EF4-FFF2-40B4-BE49-F238E27FC236}">
                    <a16:creationId xmlns:a16="http://schemas.microsoft.com/office/drawing/2014/main" id="{D3F6D551-127B-4C5F-91D9-C680CFCAE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</p:grpSp>
      <p:sp>
        <p:nvSpPr>
          <p:cNvPr id="16" name="椭圆 38">
            <a:extLst>
              <a:ext uri="{FF2B5EF4-FFF2-40B4-BE49-F238E27FC236}">
                <a16:creationId xmlns:a16="http://schemas.microsoft.com/office/drawing/2014/main" id="{E13D8AB7-4A74-457E-B6AB-38BE7CD7B770}"/>
              </a:ext>
            </a:extLst>
          </p:cNvPr>
          <p:cNvSpPr/>
          <p:nvPr userDrawn="1"/>
        </p:nvSpPr>
        <p:spPr>
          <a:xfrm>
            <a:off x="4688267" y="1031545"/>
            <a:ext cx="5007428" cy="5007428"/>
          </a:xfrm>
          <a:prstGeom prst="ellipse">
            <a:avLst/>
          </a:prstGeom>
          <a:solidFill>
            <a:srgbClr val="9CAFBE">
              <a:alpha val="2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23A6E66-AE1E-4F20-9D01-4D62FB37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0" y="3066472"/>
            <a:ext cx="4839855" cy="1967345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88E14723-EEB5-4EEF-BB9B-27E48AD819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57600"/>
            <a:ext cx="4163220" cy="2916315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96C9B-EEFB-4D6C-971B-AE8162798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5471" y="2110143"/>
            <a:ext cx="3713019" cy="956329"/>
          </a:xfrm>
        </p:spPr>
        <p:txBody>
          <a:bodyPr anchor="b">
            <a:noAutofit/>
          </a:bodyPr>
          <a:lstStyle>
            <a:lvl1pPr marL="0" indent="0" algn="ctr">
              <a:buNone/>
              <a:defRPr sz="40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EAD87259-2D47-4201-955D-82E17DD9C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20193" y="203175"/>
            <a:ext cx="1671807" cy="16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9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0C2BE20F-5D03-4372-9AF6-1CDF88458419}"/>
              </a:ext>
            </a:extLst>
          </p:cNvPr>
          <p:cNvGrpSpPr/>
          <p:nvPr userDrawn="1"/>
        </p:nvGrpSpPr>
        <p:grpSpPr>
          <a:xfrm>
            <a:off x="0" y="-3811"/>
            <a:ext cx="12192000" cy="6870689"/>
            <a:chOff x="0" y="-3811"/>
            <a:chExt cx="12192000" cy="6870689"/>
          </a:xfrm>
        </p:grpSpPr>
        <p:pic>
          <p:nvPicPr>
            <p:cNvPr id="8" name="图片 4">
              <a:extLst>
                <a:ext uri="{FF2B5EF4-FFF2-40B4-BE49-F238E27FC236}">
                  <a16:creationId xmlns:a16="http://schemas.microsoft.com/office/drawing/2014/main" id="{8C217240-7470-45AE-933C-675E34455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11"/>
              <a:ext cx="12192000" cy="6861811"/>
            </a:xfrm>
            <a:prstGeom prst="rect">
              <a:avLst/>
            </a:prstGeom>
          </p:spPr>
        </p:pic>
        <p:grpSp>
          <p:nvGrpSpPr>
            <p:cNvPr id="9" name="组合 6">
              <a:extLst>
                <a:ext uri="{FF2B5EF4-FFF2-40B4-BE49-F238E27FC236}">
                  <a16:creationId xmlns:a16="http://schemas.microsoft.com/office/drawing/2014/main" id="{F821255E-95C7-402D-9233-3785752CB784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92963"/>
              <a:chOff x="0" y="0"/>
              <a:chExt cx="12192000" cy="292963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1FCA5D-A6A5-4092-BF22-FE5BE17CC1A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7">
                <a:extLst>
                  <a:ext uri="{FF2B5EF4-FFF2-40B4-BE49-F238E27FC236}">
                    <a16:creationId xmlns:a16="http://schemas.microsoft.com/office/drawing/2014/main" id="{EAC63089-05D9-406C-BB12-6C4BE7EA5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  <p:grpSp>
          <p:nvGrpSpPr>
            <p:cNvPr id="10" name="组合 6">
              <a:extLst>
                <a:ext uri="{FF2B5EF4-FFF2-40B4-BE49-F238E27FC236}">
                  <a16:creationId xmlns:a16="http://schemas.microsoft.com/office/drawing/2014/main" id="{AA080989-CA5B-40A2-A47F-D170B28DCA78}"/>
                </a:ext>
              </a:extLst>
            </p:cNvPr>
            <p:cNvGrpSpPr/>
            <p:nvPr userDrawn="1"/>
          </p:nvGrpSpPr>
          <p:grpSpPr>
            <a:xfrm>
              <a:off x="0" y="6573915"/>
              <a:ext cx="12192000" cy="292963"/>
              <a:chOff x="0" y="0"/>
              <a:chExt cx="12192000" cy="29296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7CE99D3-A6D0-4329-97E4-8F042135625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9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图片 7">
                <a:extLst>
                  <a:ext uri="{FF2B5EF4-FFF2-40B4-BE49-F238E27FC236}">
                    <a16:creationId xmlns:a16="http://schemas.microsoft.com/office/drawing/2014/main" id="{D3F6D551-127B-4C5F-91D9-C680CFCAE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031056" y="-5834228"/>
                <a:ext cx="129888" cy="11965992"/>
              </a:xfrm>
              <a:prstGeom prst="rect">
                <a:avLst/>
              </a:prstGeom>
            </p:spPr>
          </p:pic>
        </p:grpSp>
      </p:grpSp>
      <p:pic>
        <p:nvPicPr>
          <p:cNvPr id="18" name="图片 16">
            <a:extLst>
              <a:ext uri="{FF2B5EF4-FFF2-40B4-BE49-F238E27FC236}">
                <a16:creationId xmlns:a16="http://schemas.microsoft.com/office/drawing/2014/main" id="{17B312EB-96B7-44F0-AEB9-7F13C2DFB9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416" y="614362"/>
            <a:ext cx="1498584" cy="1810290"/>
          </a:xfrm>
          <a:prstGeom prst="rect">
            <a:avLst/>
          </a:prstGeom>
        </p:spPr>
      </p:pic>
      <p:pic>
        <p:nvPicPr>
          <p:cNvPr id="19" name="图片 20">
            <a:extLst>
              <a:ext uri="{FF2B5EF4-FFF2-40B4-BE49-F238E27FC236}">
                <a16:creationId xmlns:a16="http://schemas.microsoft.com/office/drawing/2014/main" id="{AB474390-3202-4D94-AC7C-DCA3206A64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161"/>
            <a:ext cx="2565576" cy="1438641"/>
          </a:xfrm>
          <a:prstGeom prst="rect">
            <a:avLst/>
          </a:prstGeom>
        </p:spPr>
      </p:pic>
      <p:pic>
        <p:nvPicPr>
          <p:cNvPr id="20" name="图片 22">
            <a:extLst>
              <a:ext uri="{FF2B5EF4-FFF2-40B4-BE49-F238E27FC236}">
                <a16:creationId xmlns:a16="http://schemas.microsoft.com/office/drawing/2014/main" id="{ACC98CDB-87FD-4160-9979-3FCD5B26912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9701"/>
            <a:ext cx="2098018" cy="1402675"/>
          </a:xfrm>
          <a:prstGeom prst="rect">
            <a:avLst/>
          </a:prstGeom>
        </p:spPr>
      </p:pic>
      <p:pic>
        <p:nvPicPr>
          <p:cNvPr id="21" name="图片 24">
            <a:extLst>
              <a:ext uri="{FF2B5EF4-FFF2-40B4-BE49-F238E27FC236}">
                <a16:creationId xmlns:a16="http://schemas.microsoft.com/office/drawing/2014/main" id="{D353A9CD-ADAD-497B-A13F-B7FD6990FA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095" y="5055837"/>
            <a:ext cx="2217905" cy="1546539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5EF83CA-6B78-4D3D-9BB0-DA7BF1ADA0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3164" y="1330036"/>
            <a:ext cx="5745018" cy="488661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/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23" name="直排文字版面配置區 22">
            <a:extLst>
              <a:ext uri="{FF2B5EF4-FFF2-40B4-BE49-F238E27FC236}">
                <a16:creationId xmlns:a16="http://schemas.microsoft.com/office/drawing/2014/main" id="{52B38F79-D318-4D2E-A6A4-71C49B7F3B92}"/>
              </a:ext>
            </a:extLst>
          </p:cNvPr>
          <p:cNvSpPr>
            <a:spLocks noGrp="1"/>
          </p:cNvSpPr>
          <p:nvPr>
            <p:ph type="body" orient="vert" sz="quarter" idx="11"/>
          </p:nvPr>
        </p:nvSpPr>
        <p:spPr>
          <a:xfrm>
            <a:off x="1797226" y="2443811"/>
            <a:ext cx="1536700" cy="2659063"/>
          </a:xfrm>
        </p:spPr>
        <p:txBody>
          <a:bodyPr vert="eaVert">
            <a:normAutofit/>
          </a:bodyPr>
          <a:lstStyle>
            <a:lvl1pPr marL="0" indent="0">
              <a:buNone/>
              <a:defRPr sz="4800" b="1"/>
            </a:lvl1pPr>
          </a:lstStyle>
          <a:p>
            <a:pPr lvl="0"/>
            <a:r>
              <a:rPr lang="zh-TW" altLang="en-US" dirty="0"/>
              <a:t>按一下以編輯</a:t>
            </a:r>
          </a:p>
        </p:txBody>
      </p:sp>
    </p:spTree>
    <p:extLst>
      <p:ext uri="{BB962C8B-B14F-4D97-AF65-F5344CB8AC3E}">
        <p14:creationId xmlns:p14="http://schemas.microsoft.com/office/powerpoint/2010/main" val="277305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D77EE-BD6B-42A9-8283-E64748D1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8581B-DE6F-49CA-B8F6-1B99BCF3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1" y="1265382"/>
            <a:ext cx="11212944" cy="49229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5C080CF-774C-43FD-8A30-60AE6BC8A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6D5C42C2-4051-4998-A127-BCC7BE279BD0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A1A41B-7257-4D74-97F5-E1B9FDA517CD}"/>
              </a:ext>
            </a:extLst>
          </p:cNvPr>
          <p:cNvSpPr/>
          <p:nvPr userDrawn="1"/>
        </p:nvSpPr>
        <p:spPr>
          <a:xfrm>
            <a:off x="0" y="6234545"/>
            <a:ext cx="12192000" cy="3491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CFFFF4-6643-4C6B-903A-D249DBB04989}"/>
              </a:ext>
            </a:extLst>
          </p:cNvPr>
          <p:cNvSpPr/>
          <p:nvPr userDrawn="1"/>
        </p:nvSpPr>
        <p:spPr>
          <a:xfrm>
            <a:off x="110734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團隊介紹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C77CAB-42ED-40A3-AE8E-345041EB99CE}"/>
              </a:ext>
            </a:extLst>
          </p:cNvPr>
          <p:cNvSpPr/>
          <p:nvPr userDrawn="1"/>
        </p:nvSpPr>
        <p:spPr>
          <a:xfrm>
            <a:off x="1820052" y="6287023"/>
            <a:ext cx="1620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專案簡介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700C56-8FBD-433F-9577-B6BEC0277F32}"/>
              </a:ext>
            </a:extLst>
          </p:cNvPr>
          <p:cNvSpPr/>
          <p:nvPr userDrawn="1"/>
        </p:nvSpPr>
        <p:spPr>
          <a:xfrm>
            <a:off x="3551031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大數據平台建置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7D5B61-AC3C-475B-9E57-D046D14BC037}"/>
              </a:ext>
            </a:extLst>
          </p:cNvPr>
          <p:cNvSpPr/>
          <p:nvPr userDrawn="1"/>
        </p:nvSpPr>
        <p:spPr>
          <a:xfrm>
            <a:off x="5271477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資料來源與預處理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5BA690-AE04-4988-BE3A-8CC4952BF21D}"/>
              </a:ext>
            </a:extLst>
          </p:cNvPr>
          <p:cNvSpPr/>
          <p:nvPr userDrawn="1"/>
        </p:nvSpPr>
        <p:spPr>
          <a:xfrm>
            <a:off x="6989163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資料視覺化與分析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DBD4CD-14BA-411C-BD55-83F8E0EBF475}"/>
              </a:ext>
            </a:extLst>
          </p:cNvPr>
          <p:cNvSpPr/>
          <p:nvPr userDrawn="1"/>
        </p:nvSpPr>
        <p:spPr>
          <a:xfrm>
            <a:off x="8695343" y="62932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機器學習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3FA5A9-B7A3-43FC-B02C-D145A64DE459}"/>
              </a:ext>
            </a:extLst>
          </p:cNvPr>
          <p:cNvSpPr/>
          <p:nvPr userDrawn="1"/>
        </p:nvSpPr>
        <p:spPr>
          <a:xfrm>
            <a:off x="10427855" y="6295680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專案成果</a:t>
            </a:r>
          </a:p>
        </p:txBody>
      </p:sp>
    </p:spTree>
    <p:extLst>
      <p:ext uri="{BB962C8B-B14F-4D97-AF65-F5344CB8AC3E}">
        <p14:creationId xmlns:p14="http://schemas.microsoft.com/office/powerpoint/2010/main" val="197177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D77EE-BD6B-42A9-8283-E64748D1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8581B-DE6F-49CA-B8F6-1B99BCF3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1" y="1265382"/>
            <a:ext cx="11212944" cy="49229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5C080CF-774C-43FD-8A30-60AE6BC8A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A1A41B-7257-4D74-97F5-E1B9FDA517CD}"/>
              </a:ext>
            </a:extLst>
          </p:cNvPr>
          <p:cNvSpPr/>
          <p:nvPr userDrawn="1"/>
        </p:nvSpPr>
        <p:spPr>
          <a:xfrm>
            <a:off x="0" y="6234545"/>
            <a:ext cx="12192000" cy="3491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CFFFF4-6643-4C6B-903A-D249DBB04989}"/>
              </a:ext>
            </a:extLst>
          </p:cNvPr>
          <p:cNvSpPr/>
          <p:nvPr userDrawn="1"/>
        </p:nvSpPr>
        <p:spPr>
          <a:xfrm>
            <a:off x="110734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團隊介紹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C77CAB-42ED-40A3-AE8E-345041EB99CE}"/>
              </a:ext>
            </a:extLst>
          </p:cNvPr>
          <p:cNvSpPr/>
          <p:nvPr userDrawn="1"/>
        </p:nvSpPr>
        <p:spPr>
          <a:xfrm>
            <a:off x="1820052" y="628702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專案簡介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700C56-8FBD-433F-9577-B6BEC0277F32}"/>
              </a:ext>
            </a:extLst>
          </p:cNvPr>
          <p:cNvSpPr/>
          <p:nvPr userDrawn="1"/>
        </p:nvSpPr>
        <p:spPr>
          <a:xfrm>
            <a:off x="3551031" y="6293372"/>
            <a:ext cx="1620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大數據平台建置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7D5B61-AC3C-475B-9E57-D046D14BC037}"/>
              </a:ext>
            </a:extLst>
          </p:cNvPr>
          <p:cNvSpPr/>
          <p:nvPr userDrawn="1"/>
        </p:nvSpPr>
        <p:spPr>
          <a:xfrm>
            <a:off x="5271477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資料來源與預處理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5BA690-AE04-4988-BE3A-8CC4952BF21D}"/>
              </a:ext>
            </a:extLst>
          </p:cNvPr>
          <p:cNvSpPr/>
          <p:nvPr userDrawn="1"/>
        </p:nvSpPr>
        <p:spPr>
          <a:xfrm>
            <a:off x="6989163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資料視覺化與分析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DBD4CD-14BA-411C-BD55-83F8E0EBF475}"/>
              </a:ext>
            </a:extLst>
          </p:cNvPr>
          <p:cNvSpPr/>
          <p:nvPr userDrawn="1"/>
        </p:nvSpPr>
        <p:spPr>
          <a:xfrm>
            <a:off x="8695343" y="62932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機器學習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3FA5A9-B7A3-43FC-B02C-D145A64DE459}"/>
              </a:ext>
            </a:extLst>
          </p:cNvPr>
          <p:cNvSpPr/>
          <p:nvPr userDrawn="1"/>
        </p:nvSpPr>
        <p:spPr>
          <a:xfrm>
            <a:off x="10427855" y="6295680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專案成果</a:t>
            </a: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CFB09134-DEFD-452E-B999-36D7EEDD55FB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40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D77EE-BD6B-42A9-8283-E64748D1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8581B-DE6F-49CA-B8F6-1B99BCF3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1" y="1265382"/>
            <a:ext cx="11212944" cy="49229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5C080CF-774C-43FD-8A30-60AE6BC8A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A1A41B-7257-4D74-97F5-E1B9FDA517CD}"/>
              </a:ext>
            </a:extLst>
          </p:cNvPr>
          <p:cNvSpPr/>
          <p:nvPr userDrawn="1"/>
        </p:nvSpPr>
        <p:spPr>
          <a:xfrm>
            <a:off x="0" y="6234545"/>
            <a:ext cx="12192000" cy="3491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CFFFF4-6643-4C6B-903A-D249DBB04989}"/>
              </a:ext>
            </a:extLst>
          </p:cNvPr>
          <p:cNvSpPr/>
          <p:nvPr userDrawn="1"/>
        </p:nvSpPr>
        <p:spPr>
          <a:xfrm>
            <a:off x="110734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團隊介紹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C77CAB-42ED-40A3-AE8E-345041EB99CE}"/>
              </a:ext>
            </a:extLst>
          </p:cNvPr>
          <p:cNvSpPr/>
          <p:nvPr userDrawn="1"/>
        </p:nvSpPr>
        <p:spPr>
          <a:xfrm>
            <a:off x="1820052" y="628702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專案簡介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700C56-8FBD-433F-9577-B6BEC0277F32}"/>
              </a:ext>
            </a:extLst>
          </p:cNvPr>
          <p:cNvSpPr/>
          <p:nvPr userDrawn="1"/>
        </p:nvSpPr>
        <p:spPr>
          <a:xfrm>
            <a:off x="3551031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大數據平台建置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7D5B61-AC3C-475B-9E57-D046D14BC037}"/>
              </a:ext>
            </a:extLst>
          </p:cNvPr>
          <p:cNvSpPr/>
          <p:nvPr userDrawn="1"/>
        </p:nvSpPr>
        <p:spPr>
          <a:xfrm>
            <a:off x="5271477" y="6293372"/>
            <a:ext cx="1620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資料來源與預處理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5BA690-AE04-4988-BE3A-8CC4952BF21D}"/>
              </a:ext>
            </a:extLst>
          </p:cNvPr>
          <p:cNvSpPr/>
          <p:nvPr userDrawn="1"/>
        </p:nvSpPr>
        <p:spPr>
          <a:xfrm>
            <a:off x="6989163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資料視覺化與分析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DBD4CD-14BA-411C-BD55-83F8E0EBF475}"/>
              </a:ext>
            </a:extLst>
          </p:cNvPr>
          <p:cNvSpPr/>
          <p:nvPr userDrawn="1"/>
        </p:nvSpPr>
        <p:spPr>
          <a:xfrm>
            <a:off x="8695343" y="62932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機器學習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3FA5A9-B7A3-43FC-B02C-D145A64DE459}"/>
              </a:ext>
            </a:extLst>
          </p:cNvPr>
          <p:cNvSpPr/>
          <p:nvPr userDrawn="1"/>
        </p:nvSpPr>
        <p:spPr>
          <a:xfrm>
            <a:off x="10427855" y="6295680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專案成果</a:t>
            </a: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B92DE320-9DF7-416F-8B36-FCB371F4CA44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58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D77EE-BD6B-42A9-8283-E64748D1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8581B-DE6F-49CA-B8F6-1B99BCF3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1" y="1265382"/>
            <a:ext cx="11212944" cy="49229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5C080CF-774C-43FD-8A30-60AE6BC8A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A1A41B-7257-4D74-97F5-E1B9FDA517CD}"/>
              </a:ext>
            </a:extLst>
          </p:cNvPr>
          <p:cNvSpPr/>
          <p:nvPr userDrawn="1"/>
        </p:nvSpPr>
        <p:spPr>
          <a:xfrm>
            <a:off x="0" y="6234545"/>
            <a:ext cx="12192000" cy="3491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CFFFF4-6643-4C6B-903A-D249DBB04989}"/>
              </a:ext>
            </a:extLst>
          </p:cNvPr>
          <p:cNvSpPr/>
          <p:nvPr userDrawn="1"/>
        </p:nvSpPr>
        <p:spPr>
          <a:xfrm>
            <a:off x="110734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團隊介紹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C77CAB-42ED-40A3-AE8E-345041EB99CE}"/>
              </a:ext>
            </a:extLst>
          </p:cNvPr>
          <p:cNvSpPr/>
          <p:nvPr userDrawn="1"/>
        </p:nvSpPr>
        <p:spPr>
          <a:xfrm>
            <a:off x="1820052" y="628702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專案簡介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700C56-8FBD-433F-9577-B6BEC0277F32}"/>
              </a:ext>
            </a:extLst>
          </p:cNvPr>
          <p:cNvSpPr/>
          <p:nvPr userDrawn="1"/>
        </p:nvSpPr>
        <p:spPr>
          <a:xfrm>
            <a:off x="3551031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大數據平台建置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7D5B61-AC3C-475B-9E57-D046D14BC037}"/>
              </a:ext>
            </a:extLst>
          </p:cNvPr>
          <p:cNvSpPr/>
          <p:nvPr userDrawn="1"/>
        </p:nvSpPr>
        <p:spPr>
          <a:xfrm>
            <a:off x="5271477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資料來源與預處理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5BA690-AE04-4988-BE3A-8CC4952BF21D}"/>
              </a:ext>
            </a:extLst>
          </p:cNvPr>
          <p:cNvSpPr/>
          <p:nvPr userDrawn="1"/>
        </p:nvSpPr>
        <p:spPr>
          <a:xfrm>
            <a:off x="6989163" y="6293373"/>
            <a:ext cx="1620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資料視覺化與分析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DBD4CD-14BA-411C-BD55-83F8E0EBF475}"/>
              </a:ext>
            </a:extLst>
          </p:cNvPr>
          <p:cNvSpPr/>
          <p:nvPr userDrawn="1"/>
        </p:nvSpPr>
        <p:spPr>
          <a:xfrm>
            <a:off x="8695343" y="62932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機器學習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3FA5A9-B7A3-43FC-B02C-D145A64DE459}"/>
              </a:ext>
            </a:extLst>
          </p:cNvPr>
          <p:cNvSpPr/>
          <p:nvPr userDrawn="1"/>
        </p:nvSpPr>
        <p:spPr>
          <a:xfrm>
            <a:off x="10427855" y="6295680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專案成果</a:t>
            </a: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D0587CB4-517F-469D-B0ED-F0818409A411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28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D77EE-BD6B-42A9-8283-E64748D1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8581B-DE6F-49CA-B8F6-1B99BCF3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1" y="1265382"/>
            <a:ext cx="11212944" cy="49229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5C080CF-774C-43FD-8A30-60AE6BC8A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A1A41B-7257-4D74-97F5-E1B9FDA517CD}"/>
              </a:ext>
            </a:extLst>
          </p:cNvPr>
          <p:cNvSpPr/>
          <p:nvPr userDrawn="1"/>
        </p:nvSpPr>
        <p:spPr>
          <a:xfrm>
            <a:off x="0" y="6234545"/>
            <a:ext cx="12192000" cy="3491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CFFFF4-6643-4C6B-903A-D249DBB04989}"/>
              </a:ext>
            </a:extLst>
          </p:cNvPr>
          <p:cNvSpPr/>
          <p:nvPr userDrawn="1"/>
        </p:nvSpPr>
        <p:spPr>
          <a:xfrm>
            <a:off x="110734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團隊介紹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C77CAB-42ED-40A3-AE8E-345041EB99CE}"/>
              </a:ext>
            </a:extLst>
          </p:cNvPr>
          <p:cNvSpPr/>
          <p:nvPr userDrawn="1"/>
        </p:nvSpPr>
        <p:spPr>
          <a:xfrm>
            <a:off x="1820052" y="628702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專案簡介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700C56-8FBD-433F-9577-B6BEC0277F32}"/>
              </a:ext>
            </a:extLst>
          </p:cNvPr>
          <p:cNvSpPr/>
          <p:nvPr userDrawn="1"/>
        </p:nvSpPr>
        <p:spPr>
          <a:xfrm>
            <a:off x="3551031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大數據平台建置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7D5B61-AC3C-475B-9E57-D046D14BC037}"/>
              </a:ext>
            </a:extLst>
          </p:cNvPr>
          <p:cNvSpPr/>
          <p:nvPr userDrawn="1"/>
        </p:nvSpPr>
        <p:spPr>
          <a:xfrm>
            <a:off x="5271477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資料來源與預處理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5BA690-AE04-4988-BE3A-8CC4952BF21D}"/>
              </a:ext>
            </a:extLst>
          </p:cNvPr>
          <p:cNvSpPr/>
          <p:nvPr userDrawn="1"/>
        </p:nvSpPr>
        <p:spPr>
          <a:xfrm>
            <a:off x="6989163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資料視覺化與分析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DBD4CD-14BA-411C-BD55-83F8E0EBF475}"/>
              </a:ext>
            </a:extLst>
          </p:cNvPr>
          <p:cNvSpPr/>
          <p:nvPr userDrawn="1"/>
        </p:nvSpPr>
        <p:spPr>
          <a:xfrm>
            <a:off x="8695343" y="6293273"/>
            <a:ext cx="1620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機器學習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3FA5A9-B7A3-43FC-B02C-D145A64DE459}"/>
              </a:ext>
            </a:extLst>
          </p:cNvPr>
          <p:cNvSpPr/>
          <p:nvPr userDrawn="1"/>
        </p:nvSpPr>
        <p:spPr>
          <a:xfrm>
            <a:off x="10427855" y="6295680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專案成果</a:t>
            </a: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D088921C-39F4-4798-8B0F-7E83A5B7F1AA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273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D77EE-BD6B-42A9-8283-E64748D1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8581B-DE6F-49CA-B8F6-1B99BCF3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1" y="1265382"/>
            <a:ext cx="11212944" cy="49229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5C080CF-774C-43FD-8A30-60AE6BC8A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A1A41B-7257-4D74-97F5-E1B9FDA517CD}"/>
              </a:ext>
            </a:extLst>
          </p:cNvPr>
          <p:cNvSpPr/>
          <p:nvPr userDrawn="1"/>
        </p:nvSpPr>
        <p:spPr>
          <a:xfrm>
            <a:off x="0" y="6234545"/>
            <a:ext cx="12192000" cy="3491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CFFFF4-6643-4C6B-903A-D249DBB04989}"/>
              </a:ext>
            </a:extLst>
          </p:cNvPr>
          <p:cNvSpPr/>
          <p:nvPr userDrawn="1"/>
        </p:nvSpPr>
        <p:spPr>
          <a:xfrm>
            <a:off x="110734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團隊介紹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C77CAB-42ED-40A3-AE8E-345041EB99CE}"/>
              </a:ext>
            </a:extLst>
          </p:cNvPr>
          <p:cNvSpPr/>
          <p:nvPr userDrawn="1"/>
        </p:nvSpPr>
        <p:spPr>
          <a:xfrm>
            <a:off x="1820052" y="628702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專案簡介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700C56-8FBD-433F-9577-B6BEC0277F32}"/>
              </a:ext>
            </a:extLst>
          </p:cNvPr>
          <p:cNvSpPr/>
          <p:nvPr userDrawn="1"/>
        </p:nvSpPr>
        <p:spPr>
          <a:xfrm>
            <a:off x="3551031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大數據平台建置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7D5B61-AC3C-475B-9E57-D046D14BC037}"/>
              </a:ext>
            </a:extLst>
          </p:cNvPr>
          <p:cNvSpPr/>
          <p:nvPr userDrawn="1"/>
        </p:nvSpPr>
        <p:spPr>
          <a:xfrm>
            <a:off x="5271477" y="6293372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資料來源與預處理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5BA690-AE04-4988-BE3A-8CC4952BF21D}"/>
              </a:ext>
            </a:extLst>
          </p:cNvPr>
          <p:cNvSpPr/>
          <p:nvPr userDrawn="1"/>
        </p:nvSpPr>
        <p:spPr>
          <a:xfrm>
            <a:off x="6989163" y="62933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資料視覺化與分析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DBD4CD-14BA-411C-BD55-83F8E0EBF475}"/>
              </a:ext>
            </a:extLst>
          </p:cNvPr>
          <p:cNvSpPr/>
          <p:nvPr userDrawn="1"/>
        </p:nvSpPr>
        <p:spPr>
          <a:xfrm>
            <a:off x="8695343" y="6293273"/>
            <a:ext cx="162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機器學習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3FA5A9-B7A3-43FC-B02C-D145A64DE459}"/>
              </a:ext>
            </a:extLst>
          </p:cNvPr>
          <p:cNvSpPr/>
          <p:nvPr userDrawn="1"/>
        </p:nvSpPr>
        <p:spPr>
          <a:xfrm>
            <a:off x="10427855" y="6295680"/>
            <a:ext cx="1620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專案成果</a:t>
            </a: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F66FC295-7E5E-41F4-9B71-EB809C50C861}"/>
              </a:ext>
            </a:extLst>
          </p:cNvPr>
          <p:cNvSpPr/>
          <p:nvPr userDrawn="1"/>
        </p:nvSpPr>
        <p:spPr>
          <a:xfrm rot="16200000">
            <a:off x="11089493" y="-365761"/>
            <a:ext cx="341697" cy="1844842"/>
          </a:xfrm>
          <a:prstGeom prst="rtTriangle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01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84C1644-3047-4057-AB11-F563044B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298546" cy="724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748390-0533-4A91-82BD-F92AC1D23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511" y="1265382"/>
            <a:ext cx="11212944" cy="502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27AC14E-525B-4C7F-B40F-50273EFA0287}"/>
              </a:ext>
            </a:extLst>
          </p:cNvPr>
          <p:cNvGrpSpPr/>
          <p:nvPr userDrawn="1"/>
        </p:nvGrpSpPr>
        <p:grpSpPr>
          <a:xfrm>
            <a:off x="0" y="6573915"/>
            <a:ext cx="12192000" cy="292963"/>
            <a:chOff x="0" y="0"/>
            <a:chExt cx="12192000" cy="29296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FB08D77-F833-4586-9516-8E3B321C0F31}"/>
                </a:ext>
              </a:extLst>
            </p:cNvPr>
            <p:cNvSpPr/>
            <p:nvPr/>
          </p:nvSpPr>
          <p:spPr>
            <a:xfrm>
              <a:off x="0" y="0"/>
              <a:ext cx="12192000" cy="29296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7">
              <a:extLst>
                <a:ext uri="{FF2B5EF4-FFF2-40B4-BE49-F238E27FC236}">
                  <a16:creationId xmlns:a16="http://schemas.microsoft.com/office/drawing/2014/main" id="{9D923630-CE4A-42F0-8023-E5EDD5F9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6031056" y="-5834228"/>
              <a:ext cx="129888" cy="11965992"/>
            </a:xfrm>
            <a:prstGeom prst="rect">
              <a:avLst/>
            </a:prstGeom>
          </p:spPr>
        </p:pic>
      </p:grpSp>
      <p:grpSp>
        <p:nvGrpSpPr>
          <p:cNvPr id="10" name="组合 6">
            <a:extLst>
              <a:ext uri="{FF2B5EF4-FFF2-40B4-BE49-F238E27FC236}">
                <a16:creationId xmlns:a16="http://schemas.microsoft.com/office/drawing/2014/main" id="{18D129A2-0FB8-42F1-9B16-B28C37B3C39C}"/>
              </a:ext>
            </a:extLst>
          </p:cNvPr>
          <p:cNvGrpSpPr/>
          <p:nvPr userDrawn="1"/>
        </p:nvGrpSpPr>
        <p:grpSpPr>
          <a:xfrm>
            <a:off x="0" y="0"/>
            <a:ext cx="12192000" cy="292963"/>
            <a:chOff x="0" y="0"/>
            <a:chExt cx="12192000" cy="29296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E0A6C86-A380-48B3-ABB5-56B4217F711A}"/>
                </a:ext>
              </a:extLst>
            </p:cNvPr>
            <p:cNvSpPr/>
            <p:nvPr/>
          </p:nvSpPr>
          <p:spPr>
            <a:xfrm>
              <a:off x="0" y="0"/>
              <a:ext cx="12192000" cy="29296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7">
              <a:extLst>
                <a:ext uri="{FF2B5EF4-FFF2-40B4-BE49-F238E27FC236}">
                  <a16:creationId xmlns:a16="http://schemas.microsoft.com/office/drawing/2014/main" id="{FE802206-A947-4A71-A19F-C6B35D07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6031056" y="-5834228"/>
              <a:ext cx="129888" cy="11965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96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4" r:id="rId10"/>
    <p:sldLayoutId id="2147483670" r:id="rId11"/>
    <p:sldLayoutId id="2147483671" r:id="rId12"/>
    <p:sldLayoutId id="2147483672" r:id="rId13"/>
    <p:sldLayoutId id="2147483667" r:id="rId14"/>
    <p:sldLayoutId id="2147483673" r:id="rId15"/>
    <p:sldLayoutId id="2147483675" r:id="rId16"/>
    <p:sldLayoutId id="2147483674" r:id="rId17"/>
    <p:sldLayoutId id="214748366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2.png"/><Relationship Id="rId7" Type="http://schemas.openxmlformats.org/officeDocument/2006/relationships/image" Target="../media/image44.png"/><Relationship Id="rId12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hemoviedb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hemoviedb.or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hemoviedb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65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moviedb.org/" TargetMode="External"/><Relationship Id="rId3" Type="http://schemas.openxmlformats.org/officeDocument/2006/relationships/image" Target="../media/image101.PNG"/><Relationship Id="rId7" Type="http://schemas.openxmlformats.org/officeDocument/2006/relationships/image" Target="../media/image10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.png"/><Relationship Id="rId5" Type="http://schemas.openxmlformats.org/officeDocument/2006/relationships/image" Target="../media/image96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7" Type="http://schemas.openxmlformats.org/officeDocument/2006/relationships/hyperlink" Target="https://www.themoviedb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7" Type="http://schemas.openxmlformats.org/officeDocument/2006/relationships/hyperlink" Target="https://www.themoviedb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4.png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themoviedb.org/" TargetMode="External"/><Relationship Id="rId4" Type="http://schemas.openxmlformats.org/officeDocument/2006/relationships/image" Target="../media/image12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oviedb.org/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18" Type="http://schemas.openxmlformats.org/officeDocument/2006/relationships/image" Target="../media/image33.jpeg"/><Relationship Id="rId3" Type="http://schemas.openxmlformats.org/officeDocument/2006/relationships/image" Target="../media/image21.png"/><Relationship Id="rId21" Type="http://schemas.openxmlformats.org/officeDocument/2006/relationships/image" Target="../media/image36.jpg"/><Relationship Id="rId7" Type="http://schemas.openxmlformats.org/officeDocument/2006/relationships/image" Target="../media/image25.png"/><Relationship Id="rId12" Type="http://schemas.microsoft.com/office/2007/relationships/hdphoto" Target="../media/hdphoto5.wdp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jpe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microsoft.com/office/2007/relationships/hdphoto" Target="../media/hdphoto7.wdp"/><Relationship Id="rId5" Type="http://schemas.openxmlformats.org/officeDocument/2006/relationships/image" Target="../media/image23.png"/><Relationship Id="rId15" Type="http://schemas.openxmlformats.org/officeDocument/2006/relationships/image" Target="../media/image30.jpeg"/><Relationship Id="rId23" Type="http://schemas.openxmlformats.org/officeDocument/2006/relationships/image" Target="../media/image38.png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microsoft.com/office/2007/relationships/hdphoto" Target="../media/hdphoto6.wdp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73483B-F74D-434A-B3BF-7751E06D1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zh-TW" altLang="en-US" dirty="0"/>
              <a:t>美國地區</a:t>
            </a:r>
            <a:br>
              <a:rPr lang="en-US" altLang="zh-TW" dirty="0"/>
            </a:br>
            <a:r>
              <a:rPr lang="zh-TW" altLang="en-US" dirty="0"/>
              <a:t>電影首週票房預測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649B1D-7F2C-4714-9E10-BCC02838F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3349" y="3394274"/>
            <a:ext cx="7887289" cy="799107"/>
          </a:xfrm>
        </p:spPr>
        <p:txBody>
          <a:bodyPr>
            <a:normAutofit/>
          </a:bodyPr>
          <a:lstStyle/>
          <a:p>
            <a:r>
              <a:rPr lang="en-US" altLang="zh-TW" sz="2200" b="1" dirty="0"/>
              <a:t>Prediction</a:t>
            </a:r>
            <a:r>
              <a:rPr lang="zh-TW" altLang="en-US" sz="2200" b="1" dirty="0"/>
              <a:t> </a:t>
            </a:r>
            <a:r>
              <a:rPr lang="en-US" altLang="zh-TW" sz="2200" b="1" dirty="0"/>
              <a:t>for Opening Week Box Office of Movies in US</a:t>
            </a:r>
            <a:endParaRPr lang="zh-TW" altLang="en-US" sz="2200" b="1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F4F8BD7-DD74-45E4-A689-46E360DEC9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966" y="4674637"/>
            <a:ext cx="6768547" cy="156900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TW" sz="2400" b="1" dirty="0"/>
              <a:t>BDSE11  </a:t>
            </a:r>
            <a:r>
              <a:rPr lang="zh-TW" altLang="en-US" sz="2400" b="1" dirty="0"/>
              <a:t>第三組</a:t>
            </a:r>
            <a:endParaRPr lang="en-US" altLang="zh-TW" sz="2400" b="1" dirty="0"/>
          </a:p>
          <a:p>
            <a:pPr algn="l"/>
            <a:endParaRPr lang="zh-TW" altLang="en-US" sz="2400" b="1" dirty="0"/>
          </a:p>
          <a:p>
            <a:pPr algn="l"/>
            <a:r>
              <a:rPr lang="zh-TW" altLang="en-US" sz="2400" b="1" dirty="0"/>
              <a:t>組長：楊雅筑</a:t>
            </a:r>
          </a:p>
          <a:p>
            <a:pPr algn="l"/>
            <a:r>
              <a:rPr lang="zh-TW" altLang="en-US" sz="2400" b="1" dirty="0"/>
              <a:t>組員：楊上毅、柯政賢、柯壬主、陳冠亨、林挺嘉</a:t>
            </a:r>
          </a:p>
          <a:p>
            <a:endParaRPr lang="zh-TW" altLang="en-US" dirty="0"/>
          </a:p>
        </p:txBody>
      </p:sp>
      <p:cxnSp>
        <p:nvCxnSpPr>
          <p:cNvPr id="4" name="直接连接符 17">
            <a:extLst>
              <a:ext uri="{FF2B5EF4-FFF2-40B4-BE49-F238E27FC236}">
                <a16:creationId xmlns:a16="http://schemas.microsoft.com/office/drawing/2014/main" id="{CBBD11BF-1FF8-4CA6-88F0-E7B1147A1A9B}"/>
              </a:ext>
            </a:extLst>
          </p:cNvPr>
          <p:cNvCxnSpPr>
            <a:cxnSpLocks/>
          </p:cNvCxnSpPr>
          <p:nvPr/>
        </p:nvCxnSpPr>
        <p:spPr>
          <a:xfrm>
            <a:off x="3943926" y="3230432"/>
            <a:ext cx="788729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82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8277E-58D0-4B4F-B276-598025B8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大數據平台</a:t>
            </a:r>
            <a:br>
              <a:rPr lang="en-US" altLang="zh-TW" dirty="0"/>
            </a:br>
            <a:r>
              <a:rPr lang="zh-TW" altLang="en-US" dirty="0"/>
              <a:t>建置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968C5C-DF40-4B61-AEE9-B46B73225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Part 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29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323113E-A38A-4C7B-BAF7-BF22A733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Hadoop</a:t>
            </a:r>
            <a:r>
              <a:rPr lang="zh-TW" altLang="en-US" dirty="0"/>
              <a:t>平台架構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13570D3-6AA9-4272-A99D-759B62DF5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grpSp>
        <p:nvGrpSpPr>
          <p:cNvPr id="31" name="群組 89">
            <a:extLst>
              <a:ext uri="{FF2B5EF4-FFF2-40B4-BE49-F238E27FC236}">
                <a16:creationId xmlns:a16="http://schemas.microsoft.com/office/drawing/2014/main" id="{076F38FC-DF98-4114-88B9-0CA68881F067}"/>
              </a:ext>
            </a:extLst>
          </p:cNvPr>
          <p:cNvGrpSpPr/>
          <p:nvPr/>
        </p:nvGrpSpPr>
        <p:grpSpPr bwMode="auto">
          <a:xfrm>
            <a:off x="2325100" y="1178160"/>
            <a:ext cx="7371764" cy="4735359"/>
            <a:chOff x="2325100" y="1178160"/>
            <a:chExt cx="7371764" cy="473535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B29E449-E89D-4926-88AD-08E89F0DE875}"/>
                </a:ext>
              </a:extLst>
            </p:cNvPr>
            <p:cNvSpPr/>
            <p:nvPr/>
          </p:nvSpPr>
          <p:spPr bwMode="auto">
            <a:xfrm>
              <a:off x="2325102" y="1241031"/>
              <a:ext cx="7371760" cy="4662160"/>
            </a:xfrm>
            <a:prstGeom prst="rect">
              <a:avLst/>
            </a:prstGeom>
            <a:solidFill>
              <a:srgbClr val="C3C3C3"/>
            </a:solidFill>
            <a:ln>
              <a:solidFill>
                <a:srgbClr val="C3C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FA60AB8B-9A27-4DCD-B068-EA478BD56A9B}"/>
                </a:ext>
              </a:extLst>
            </p:cNvPr>
            <p:cNvSpPr txBox="1"/>
            <p:nvPr/>
          </p:nvSpPr>
          <p:spPr bwMode="auto">
            <a:xfrm>
              <a:off x="8047630" y="2409901"/>
              <a:ext cx="1586606" cy="2554545"/>
            </a:xfrm>
            <a:prstGeom prst="rect">
              <a:avLst/>
            </a:prstGeom>
            <a:solidFill>
              <a:srgbClr val="C3C3C3"/>
            </a:solidFill>
            <a:ln>
              <a:solidFill>
                <a:srgbClr val="C3C3C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zh-TW" sz="1400" dirty="0"/>
            </a:p>
            <a:p>
              <a:endParaRPr lang="en-US" altLang="zh-TW" sz="1400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pPr algn="dist"/>
              <a:endParaRPr lang="en-US" altLang="zh-TW" sz="1200" b="1" dirty="0"/>
            </a:p>
            <a:p>
              <a:pPr algn="dist"/>
              <a:endParaRPr lang="en-US" altLang="zh-TW" sz="1200" b="1" dirty="0"/>
            </a:p>
            <a:p>
              <a:pPr algn="dist"/>
              <a:endParaRPr lang="en-US" altLang="zh-TW" sz="1200" b="1" dirty="0"/>
            </a:p>
            <a:p>
              <a:pPr algn="dist"/>
              <a:r>
                <a:rPr lang="en-US" altLang="zh-TW" sz="2000" b="1" dirty="0"/>
                <a:t>Zookeeper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6EDF804-1017-4F11-8BC2-2C2E509AE350}"/>
                </a:ext>
              </a:extLst>
            </p:cNvPr>
            <p:cNvSpPr txBox="1"/>
            <p:nvPr/>
          </p:nvSpPr>
          <p:spPr bwMode="auto">
            <a:xfrm>
              <a:off x="3688472" y="5096518"/>
              <a:ext cx="5201977" cy="707886"/>
            </a:xfrm>
            <a:prstGeom prst="rect">
              <a:avLst/>
            </a:prstGeom>
            <a:solidFill>
              <a:srgbClr val="C3C3C3"/>
            </a:solidFill>
            <a:ln>
              <a:solidFill>
                <a:srgbClr val="C3C3C3"/>
              </a:solidFill>
            </a:ln>
            <a:effectLst>
              <a:glow>
                <a:schemeClr val="accent1"/>
              </a:glow>
              <a:outerShdw blurRad="50800" dist="50800" dir="5400000" algn="ctr" rotWithShape="0">
                <a:srgbClr val="000000">
                  <a:alpha val="0"/>
                </a:srgbClr>
              </a:outerShdw>
              <a:reflection stA="0" endPos="6500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/>
                <a:t>  VMware                                     Ubuntu</a:t>
              </a:r>
            </a:p>
            <a:p>
              <a:r>
                <a:rPr lang="en-US" altLang="zh-TW" sz="2000" b="1" dirty="0"/>
                <a:t>  Workstation 15 Player             LTS18.04</a:t>
              </a: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51868B30-69B6-4920-862F-DC517D24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12886" y="5039470"/>
              <a:ext cx="738313" cy="803580"/>
            </a:xfrm>
            <a:prstGeom prst="rect">
              <a:avLst/>
            </a:prstGeom>
            <a:effectLst>
              <a:glow>
                <a:schemeClr val="accent1"/>
              </a:glow>
              <a:outerShdw blurRad="50800" dist="50800" dir="5400000" algn="ctr" rotWithShape="0">
                <a:srgbClr val="000000">
                  <a:alpha val="0"/>
                </a:srgbClr>
              </a:outerShdw>
              <a:reflection stA="0" endPos="65000" dist="50800" dir="5400000" sy="-100000" algn="bl" rotWithShape="0"/>
            </a:effectLst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A02E39D-25ED-4BB9-9FEA-7A9B660B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12011" y="4992427"/>
              <a:ext cx="769778" cy="837824"/>
            </a:xfrm>
            <a:prstGeom prst="rect">
              <a:avLst/>
            </a:prstGeom>
            <a:effectLst>
              <a:glow>
                <a:schemeClr val="accent1"/>
              </a:glow>
              <a:outerShdw blurRad="50800" dist="50800" dir="5400000" algn="ctr" rotWithShape="0">
                <a:srgbClr val="000000">
                  <a:alpha val="0"/>
                </a:srgbClr>
              </a:outerShdw>
              <a:reflection stA="0" endPos="65000" dist="50800" dir="5400000" sy="-100000" algn="bl" rotWithShape="0"/>
            </a:effectLst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A299BF2A-9C8B-49B5-8DDE-D7CDD294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10128" y="2713348"/>
              <a:ext cx="1339401" cy="1697615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9CE0F83B-C1E3-4A7B-8F4C-3CBD35D93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19847" y="4169402"/>
              <a:ext cx="2839143" cy="778185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F97D8982-E3C7-48CC-8704-3C6CC8FEE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12886" y="3002104"/>
              <a:ext cx="1769371" cy="1234711"/>
            </a:xfrm>
            <a:prstGeom prst="rect">
              <a:avLst/>
            </a:prstGeom>
            <a:effectLst>
              <a:outerShdw blurRad="50800" dist="50800" dir="5400000" sx="1000" sy="1000" algn="ctr" rotWithShape="0">
                <a:srgbClr val="000000"/>
              </a:outerShdw>
            </a:effectLst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C52CC95B-3981-4FD2-86F2-54B4DF55C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52632" y="2213008"/>
              <a:ext cx="2689879" cy="940238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10E8C79-15E0-402F-A01F-658E7BE1F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68379" y="2698665"/>
              <a:ext cx="1857042" cy="792485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B586622-E96F-4D4D-901F-14897B9D0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18072" y="1178160"/>
              <a:ext cx="1758998" cy="1018532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748B8B5-40C6-4BBA-9350-5899619C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7538" y="1370602"/>
              <a:ext cx="2281809" cy="736777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C2F4A1C-9400-4D9F-98AA-C9F12CAB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336066" y="1262546"/>
              <a:ext cx="704076" cy="888285"/>
            </a:xfrm>
            <a:prstGeom prst="rect">
              <a:avLst/>
            </a:prstGeom>
          </p:spPr>
        </p:pic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89C1BC1B-3409-4535-8892-763D4FE261E8}"/>
                </a:ext>
              </a:extLst>
            </p:cNvPr>
            <p:cNvCxnSpPr/>
            <p:nvPr/>
          </p:nvCxnSpPr>
          <p:spPr bwMode="auto">
            <a:xfrm>
              <a:off x="2325104" y="4029405"/>
              <a:ext cx="5632270" cy="0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4A5859E9-2650-4CBF-A194-C6E9F8BB58BD}"/>
                </a:ext>
              </a:extLst>
            </p:cNvPr>
            <p:cNvCxnSpPr/>
            <p:nvPr/>
          </p:nvCxnSpPr>
          <p:spPr bwMode="auto">
            <a:xfrm>
              <a:off x="2325105" y="3094907"/>
              <a:ext cx="3685877" cy="0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F40A70BE-1E4A-476A-AE6B-5612BDA252DB}"/>
                </a:ext>
              </a:extLst>
            </p:cNvPr>
            <p:cNvCxnSpPr/>
            <p:nvPr/>
          </p:nvCxnSpPr>
          <p:spPr bwMode="auto">
            <a:xfrm>
              <a:off x="2325105" y="4963903"/>
              <a:ext cx="7371759" cy="0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63FB551B-680C-4423-BDCD-78F5B45ED381}"/>
                </a:ext>
              </a:extLst>
            </p:cNvPr>
            <p:cNvCxnSpPr/>
            <p:nvPr/>
          </p:nvCxnSpPr>
          <p:spPr bwMode="auto">
            <a:xfrm>
              <a:off x="2325100" y="5893610"/>
              <a:ext cx="7371764" cy="4791"/>
            </a:xfrm>
            <a:prstGeom prst="line">
              <a:avLst/>
            </a:prstGeom>
            <a:ln w="50800" cap="sq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37A18532-5CEC-4E2E-9B7E-12C5B0AC435B}"/>
                </a:ext>
              </a:extLst>
            </p:cNvPr>
            <p:cNvCxnSpPr/>
            <p:nvPr/>
          </p:nvCxnSpPr>
          <p:spPr bwMode="auto">
            <a:xfrm>
              <a:off x="2325103" y="2160409"/>
              <a:ext cx="7371759" cy="0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CBD17837-3A86-4267-B14C-FA1CE3053171}"/>
                </a:ext>
              </a:extLst>
            </p:cNvPr>
            <p:cNvCxnSpPr/>
            <p:nvPr/>
          </p:nvCxnSpPr>
          <p:spPr bwMode="auto">
            <a:xfrm>
              <a:off x="2325103" y="1225911"/>
              <a:ext cx="7371759" cy="0"/>
            </a:xfrm>
            <a:prstGeom prst="line">
              <a:avLst/>
            </a:prstGeom>
            <a:ln w="50800"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A6D295D3-C0E3-4480-B33B-9354F7EA7451}"/>
                </a:ext>
              </a:extLst>
            </p:cNvPr>
            <p:cNvCxnSpPr/>
            <p:nvPr/>
          </p:nvCxnSpPr>
          <p:spPr bwMode="auto">
            <a:xfrm>
              <a:off x="7957374" y="2160409"/>
              <a:ext cx="6692" cy="2803494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95F33305-E616-4713-8BF3-CC12B864A8CD}"/>
                </a:ext>
              </a:extLst>
            </p:cNvPr>
            <p:cNvCxnSpPr/>
            <p:nvPr/>
          </p:nvCxnSpPr>
          <p:spPr bwMode="auto">
            <a:xfrm>
              <a:off x="9696862" y="1262546"/>
              <a:ext cx="0" cy="4631064"/>
            </a:xfrm>
            <a:prstGeom prst="line">
              <a:avLst/>
            </a:prstGeom>
            <a:ln w="50800"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3F2DD99C-CB16-49A6-B06F-5854BBC5DCBF}"/>
                </a:ext>
              </a:extLst>
            </p:cNvPr>
            <p:cNvCxnSpPr/>
            <p:nvPr/>
          </p:nvCxnSpPr>
          <p:spPr bwMode="auto">
            <a:xfrm>
              <a:off x="2325102" y="1225911"/>
              <a:ext cx="0" cy="4687608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978A0778-76E7-4140-A884-8E996A83E2A9}"/>
                </a:ext>
              </a:extLst>
            </p:cNvPr>
            <p:cNvCxnSpPr/>
            <p:nvPr/>
          </p:nvCxnSpPr>
          <p:spPr bwMode="auto">
            <a:xfrm>
              <a:off x="6010982" y="2190549"/>
              <a:ext cx="0" cy="1838856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9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323113E-A38A-4C7B-BAF7-BF22A733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Hadoop</a:t>
            </a:r>
            <a:r>
              <a:rPr lang="zh-TW" altLang="en-US" dirty="0"/>
              <a:t>平台架構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13570D3-6AA9-4272-A99D-759B62DF5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9DDAA7F-C346-4DB1-9D16-F3E73702CE61}"/>
              </a:ext>
            </a:extLst>
          </p:cNvPr>
          <p:cNvSpPr/>
          <p:nvPr/>
        </p:nvSpPr>
        <p:spPr bwMode="auto">
          <a:xfrm>
            <a:off x="2325102" y="1241031"/>
            <a:ext cx="7371760" cy="4662160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6F12810-2A9D-4BE0-80E4-3049B3238E65}"/>
              </a:ext>
            </a:extLst>
          </p:cNvPr>
          <p:cNvSpPr txBox="1"/>
          <p:nvPr/>
        </p:nvSpPr>
        <p:spPr bwMode="auto">
          <a:xfrm>
            <a:off x="8047630" y="2409901"/>
            <a:ext cx="1586606" cy="2554545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txBody>
          <a:bodyPr wrap="square" rtlCol="0">
            <a:spAutoFit/>
          </a:bodyPr>
          <a:lstStyle/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r>
              <a:rPr lang="en-US" altLang="zh-TW" sz="2000" b="1" dirty="0"/>
              <a:t>Zookeeper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660A35C5-3822-42C7-B30B-222928C8A40B}"/>
              </a:ext>
            </a:extLst>
          </p:cNvPr>
          <p:cNvSpPr txBox="1"/>
          <p:nvPr/>
        </p:nvSpPr>
        <p:spPr bwMode="auto">
          <a:xfrm>
            <a:off x="3688472" y="5096518"/>
            <a:ext cx="5201977" cy="707886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  VMware                                     Ubuntu</a:t>
            </a:r>
          </a:p>
          <a:p>
            <a:r>
              <a:rPr lang="en-US" altLang="zh-TW" sz="2000" b="1" dirty="0"/>
              <a:t>  Workstation 15 Player             LTS18.04</a:t>
            </a:r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1D5034AE-A009-46E9-A408-3FDA3B0C13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5039470"/>
            <a:ext cx="738313" cy="80358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61D19463-7387-4224-8500-572943BB2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2011" y="4993985"/>
            <a:ext cx="769778" cy="837824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9D6C61F4-6F98-4705-B454-F468D0FA38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0128" y="2713348"/>
            <a:ext cx="1339401" cy="169761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90ABF1A1-CBBD-4A4E-AA85-473AC70D8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847" y="4169402"/>
            <a:ext cx="2839143" cy="7781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2D24F074-25F0-4D1E-B99E-24AD5A96AD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3002104"/>
            <a:ext cx="1769371" cy="123471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75742711-CE5A-43FE-80E1-FEE383995E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2632" y="2213008"/>
            <a:ext cx="2689879" cy="9402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B6B1E1AF-DBE4-4166-9DAF-D047EFA0CD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8379" y="2698665"/>
            <a:ext cx="1857042" cy="7924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533958E7-DEBC-4B18-AAF5-0F8B7C0DBB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8072" y="1178160"/>
            <a:ext cx="1758998" cy="10185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38EA7C4C-E24E-4FA0-97E8-2A850C7413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7538" y="1370602"/>
            <a:ext cx="2281809" cy="736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997796B7-556C-49DD-9CB2-115A29A313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6066" y="1262546"/>
            <a:ext cx="704076" cy="8882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C99377F6-E38F-4842-AC72-B9B352B4D687}"/>
              </a:ext>
            </a:extLst>
          </p:cNvPr>
          <p:cNvCxnSpPr/>
          <p:nvPr/>
        </p:nvCxnSpPr>
        <p:spPr bwMode="auto">
          <a:xfrm>
            <a:off x="2325104" y="4029405"/>
            <a:ext cx="5632270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C82C2B1D-DFFE-4EE1-8782-19E48DE8B711}"/>
              </a:ext>
            </a:extLst>
          </p:cNvPr>
          <p:cNvCxnSpPr/>
          <p:nvPr/>
        </p:nvCxnSpPr>
        <p:spPr bwMode="auto">
          <a:xfrm>
            <a:off x="2325105" y="3094907"/>
            <a:ext cx="3685877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3D8AF4EE-004B-4C1D-9F02-285B38802F02}"/>
              </a:ext>
            </a:extLst>
          </p:cNvPr>
          <p:cNvCxnSpPr/>
          <p:nvPr/>
        </p:nvCxnSpPr>
        <p:spPr bwMode="auto">
          <a:xfrm>
            <a:off x="2325105" y="4963903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5124E4DD-CB8E-43B7-833E-E4D7E4B230F1}"/>
              </a:ext>
            </a:extLst>
          </p:cNvPr>
          <p:cNvCxnSpPr/>
          <p:nvPr/>
        </p:nvCxnSpPr>
        <p:spPr bwMode="auto">
          <a:xfrm>
            <a:off x="2325100" y="5893610"/>
            <a:ext cx="7371764" cy="4791"/>
          </a:xfrm>
          <a:prstGeom prst="line">
            <a:avLst/>
          </a:prstGeom>
          <a:ln w="50800" cap="sq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C236F769-3D32-4CF0-BBF3-187F2E5C0CFB}"/>
              </a:ext>
            </a:extLst>
          </p:cNvPr>
          <p:cNvCxnSpPr/>
          <p:nvPr/>
        </p:nvCxnSpPr>
        <p:spPr bwMode="auto">
          <a:xfrm>
            <a:off x="2325103" y="2160409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CC9B0A6C-76AF-4833-8C37-22C740146847}"/>
              </a:ext>
            </a:extLst>
          </p:cNvPr>
          <p:cNvCxnSpPr/>
          <p:nvPr/>
        </p:nvCxnSpPr>
        <p:spPr bwMode="auto">
          <a:xfrm>
            <a:off x="2325103" y="1225911"/>
            <a:ext cx="7371759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FB406322-857E-4AFC-8B8A-2BBA81CB7D5A}"/>
              </a:ext>
            </a:extLst>
          </p:cNvPr>
          <p:cNvCxnSpPr/>
          <p:nvPr/>
        </p:nvCxnSpPr>
        <p:spPr bwMode="auto">
          <a:xfrm>
            <a:off x="7957374" y="2160409"/>
            <a:ext cx="6692" cy="2803494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079A3F42-9D9F-4E5C-8F73-2FEA3A70D241}"/>
              </a:ext>
            </a:extLst>
          </p:cNvPr>
          <p:cNvCxnSpPr/>
          <p:nvPr/>
        </p:nvCxnSpPr>
        <p:spPr bwMode="auto">
          <a:xfrm>
            <a:off x="9696862" y="1262546"/>
            <a:ext cx="0" cy="4631064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F8A13457-9FD6-40AB-BE28-5D7BF903027D}"/>
              </a:ext>
            </a:extLst>
          </p:cNvPr>
          <p:cNvCxnSpPr/>
          <p:nvPr/>
        </p:nvCxnSpPr>
        <p:spPr bwMode="auto">
          <a:xfrm>
            <a:off x="2325102" y="1225911"/>
            <a:ext cx="0" cy="4687608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54BC6EC3-845C-427B-8AC5-3892E2500298}"/>
              </a:ext>
            </a:extLst>
          </p:cNvPr>
          <p:cNvCxnSpPr/>
          <p:nvPr/>
        </p:nvCxnSpPr>
        <p:spPr bwMode="auto">
          <a:xfrm>
            <a:off x="6010982" y="2190549"/>
            <a:ext cx="0" cy="1838856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CE1AF942-4285-4ACA-930C-4F1E9D73ED89}"/>
              </a:ext>
            </a:extLst>
          </p:cNvPr>
          <p:cNvSpPr/>
          <p:nvPr/>
        </p:nvSpPr>
        <p:spPr>
          <a:xfrm>
            <a:off x="2325100" y="1225911"/>
            <a:ext cx="7371762" cy="3721676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 w="50800">
            <a:solidFill>
              <a:schemeClr val="tx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75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F8583F7-E4FB-493E-825F-DD0B4B0C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Hadoop</a:t>
            </a:r>
            <a:r>
              <a:rPr lang="zh-TW" altLang="en-US" dirty="0"/>
              <a:t>平台架構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620795-9EF8-438E-A982-0EA677492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4" y="360787"/>
            <a:ext cx="1764145" cy="725488"/>
          </a:xfrm>
        </p:spPr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2377318-5A9B-4E6B-977A-23BC09BADBA0}"/>
              </a:ext>
            </a:extLst>
          </p:cNvPr>
          <p:cNvSpPr/>
          <p:nvPr/>
        </p:nvSpPr>
        <p:spPr bwMode="auto">
          <a:xfrm>
            <a:off x="2344876" y="1238635"/>
            <a:ext cx="7371760" cy="4662160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C4D07C4-81C2-42DB-B4C9-6DAB2B616581}"/>
              </a:ext>
            </a:extLst>
          </p:cNvPr>
          <p:cNvSpPr txBox="1"/>
          <p:nvPr/>
        </p:nvSpPr>
        <p:spPr bwMode="auto">
          <a:xfrm>
            <a:off x="8047630" y="2409901"/>
            <a:ext cx="1586606" cy="2554545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txBody>
          <a:bodyPr wrap="square" rtlCol="0">
            <a:spAutoFit/>
          </a:bodyPr>
          <a:lstStyle/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r>
              <a:rPr lang="en-US" altLang="zh-TW" sz="2000" b="1" dirty="0"/>
              <a:t>Zookeeper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D9E932D-51DC-4797-BFB4-00AD6A2D9B25}"/>
              </a:ext>
            </a:extLst>
          </p:cNvPr>
          <p:cNvSpPr txBox="1"/>
          <p:nvPr/>
        </p:nvSpPr>
        <p:spPr bwMode="auto">
          <a:xfrm>
            <a:off x="3688472" y="5096518"/>
            <a:ext cx="5201977" cy="707886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  VMware                                     Ubuntu</a:t>
            </a:r>
          </a:p>
          <a:p>
            <a:r>
              <a:rPr lang="en-US" altLang="zh-TW" sz="2000" b="1" dirty="0"/>
              <a:t>  Workstation 15 Player             LTS18.04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5039470"/>
            <a:ext cx="738313" cy="80358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2011" y="4993985"/>
            <a:ext cx="769778" cy="837824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0128" y="2713348"/>
            <a:ext cx="1339401" cy="169761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847" y="4169402"/>
            <a:ext cx="2839143" cy="7781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3002104"/>
            <a:ext cx="1769371" cy="123471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2632" y="2213008"/>
            <a:ext cx="2689879" cy="9402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8379" y="2698665"/>
            <a:ext cx="1857042" cy="7924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8072" y="1178160"/>
            <a:ext cx="1758998" cy="10185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7538" y="1370602"/>
            <a:ext cx="2281809" cy="736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6066" y="1262546"/>
            <a:ext cx="704076" cy="8882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53" name="直線接點 52"/>
          <p:cNvCxnSpPr/>
          <p:nvPr/>
        </p:nvCxnSpPr>
        <p:spPr bwMode="auto">
          <a:xfrm>
            <a:off x="2325104" y="4029405"/>
            <a:ext cx="5632270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 bwMode="auto">
          <a:xfrm>
            <a:off x="2325105" y="3094907"/>
            <a:ext cx="3685877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 bwMode="auto">
          <a:xfrm>
            <a:off x="2325105" y="4963903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 bwMode="auto">
          <a:xfrm>
            <a:off x="2325100" y="5893610"/>
            <a:ext cx="7371764" cy="4791"/>
          </a:xfrm>
          <a:prstGeom prst="line">
            <a:avLst/>
          </a:prstGeom>
          <a:ln w="50800" cap="sq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 bwMode="auto">
          <a:xfrm>
            <a:off x="2325103" y="2160409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 bwMode="auto">
          <a:xfrm>
            <a:off x="2325103" y="1225911"/>
            <a:ext cx="7371759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 bwMode="auto">
          <a:xfrm>
            <a:off x="7957374" y="2160409"/>
            <a:ext cx="6692" cy="2803494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 bwMode="auto">
          <a:xfrm>
            <a:off x="9696862" y="1262546"/>
            <a:ext cx="0" cy="4631064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 bwMode="auto">
          <a:xfrm>
            <a:off x="2325102" y="1225911"/>
            <a:ext cx="0" cy="4687608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 bwMode="auto">
          <a:xfrm>
            <a:off x="6026516" y="2190549"/>
            <a:ext cx="0" cy="1838856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57056" y="4989194"/>
            <a:ext cx="7339806" cy="879067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042051" y="1235141"/>
            <a:ext cx="3654811" cy="2766859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996019" y="4002000"/>
            <a:ext cx="1700844" cy="986443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344874" y="1232747"/>
            <a:ext cx="3723505" cy="919474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90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F8583F7-E4FB-493E-825F-DD0B4B0C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Hadoop</a:t>
            </a:r>
            <a:r>
              <a:rPr lang="zh-TW" altLang="en-US" dirty="0"/>
              <a:t>平台架構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620795-9EF8-438E-A982-0EA677492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4" y="360787"/>
            <a:ext cx="1764145" cy="725488"/>
          </a:xfrm>
        </p:spPr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2377318-5A9B-4E6B-977A-23BC09BADBA0}"/>
              </a:ext>
            </a:extLst>
          </p:cNvPr>
          <p:cNvSpPr/>
          <p:nvPr/>
        </p:nvSpPr>
        <p:spPr bwMode="auto">
          <a:xfrm>
            <a:off x="2325102" y="1241031"/>
            <a:ext cx="7371760" cy="4662160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C4D07C4-81C2-42DB-B4C9-6DAB2B616581}"/>
              </a:ext>
            </a:extLst>
          </p:cNvPr>
          <p:cNvSpPr txBox="1"/>
          <p:nvPr/>
        </p:nvSpPr>
        <p:spPr bwMode="auto">
          <a:xfrm>
            <a:off x="8047630" y="2409901"/>
            <a:ext cx="1586606" cy="2554545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txBody>
          <a:bodyPr wrap="square" rtlCol="0">
            <a:spAutoFit/>
          </a:bodyPr>
          <a:lstStyle/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r>
              <a:rPr lang="en-US" altLang="zh-TW" sz="2000" b="1" dirty="0"/>
              <a:t>Zookeeper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D9E932D-51DC-4797-BFB4-00AD6A2D9B25}"/>
              </a:ext>
            </a:extLst>
          </p:cNvPr>
          <p:cNvSpPr txBox="1"/>
          <p:nvPr/>
        </p:nvSpPr>
        <p:spPr bwMode="auto">
          <a:xfrm>
            <a:off x="3688472" y="5096518"/>
            <a:ext cx="5201977" cy="707886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  VMware                                     Ubuntu</a:t>
            </a:r>
          </a:p>
          <a:p>
            <a:r>
              <a:rPr lang="en-US" altLang="zh-TW" sz="2000" b="1" dirty="0"/>
              <a:t>  Workstation 15 Player             LTS18.04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5039470"/>
            <a:ext cx="738313" cy="80358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2011" y="4993985"/>
            <a:ext cx="769778" cy="837824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0128" y="2713348"/>
            <a:ext cx="1339401" cy="169761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847" y="4169402"/>
            <a:ext cx="2839143" cy="7781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3002104"/>
            <a:ext cx="1769371" cy="123471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2632" y="2213008"/>
            <a:ext cx="2689879" cy="9402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8379" y="2698665"/>
            <a:ext cx="1857042" cy="7924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8072" y="1178160"/>
            <a:ext cx="1758998" cy="10185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7538" y="1370602"/>
            <a:ext cx="2281809" cy="736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6066" y="1262546"/>
            <a:ext cx="704076" cy="8882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53" name="直線接點 52"/>
          <p:cNvCxnSpPr/>
          <p:nvPr/>
        </p:nvCxnSpPr>
        <p:spPr bwMode="auto">
          <a:xfrm>
            <a:off x="2325104" y="4029405"/>
            <a:ext cx="5632270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 bwMode="auto">
          <a:xfrm>
            <a:off x="2325105" y="3094907"/>
            <a:ext cx="3685877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 bwMode="auto">
          <a:xfrm>
            <a:off x="2325105" y="4963903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 bwMode="auto">
          <a:xfrm>
            <a:off x="2325100" y="5893610"/>
            <a:ext cx="7371764" cy="4791"/>
          </a:xfrm>
          <a:prstGeom prst="line">
            <a:avLst/>
          </a:prstGeom>
          <a:ln w="50800" cap="sq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 bwMode="auto">
          <a:xfrm>
            <a:off x="2325103" y="2160409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 bwMode="auto">
          <a:xfrm>
            <a:off x="2325103" y="1225911"/>
            <a:ext cx="7371759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 bwMode="auto">
          <a:xfrm>
            <a:off x="7957374" y="2160409"/>
            <a:ext cx="6692" cy="2803494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 bwMode="auto">
          <a:xfrm>
            <a:off x="9696862" y="1262546"/>
            <a:ext cx="0" cy="4631064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 bwMode="auto">
          <a:xfrm>
            <a:off x="2325102" y="1225911"/>
            <a:ext cx="0" cy="4687608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 bwMode="auto">
          <a:xfrm>
            <a:off x="6010982" y="2190549"/>
            <a:ext cx="0" cy="1838856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18409" y="4051599"/>
            <a:ext cx="7378453" cy="1858327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311718" y="1216774"/>
            <a:ext cx="7385145" cy="924479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7996017" y="2046583"/>
            <a:ext cx="1700842" cy="201251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318409" y="2130717"/>
            <a:ext cx="3685882" cy="1957163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848026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F8583F7-E4FB-493E-825F-DD0B4B0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en-US" altLang="zh-TW" dirty="0"/>
              <a:t>Hadoop</a:t>
            </a:r>
            <a:r>
              <a:rPr lang="zh-TW" altLang="en-US" dirty="0"/>
              <a:t>平台架構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620795-9EF8-438E-A982-0EA677492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4" y="360787"/>
            <a:ext cx="1764145" cy="725488"/>
          </a:xfrm>
        </p:spPr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2377318-5A9B-4E6B-977A-23BC09BADBA0}"/>
              </a:ext>
            </a:extLst>
          </p:cNvPr>
          <p:cNvSpPr/>
          <p:nvPr/>
        </p:nvSpPr>
        <p:spPr bwMode="auto">
          <a:xfrm>
            <a:off x="2325102" y="1241031"/>
            <a:ext cx="7371760" cy="4662160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C4D07C4-81C2-42DB-B4C9-6DAB2B616581}"/>
              </a:ext>
            </a:extLst>
          </p:cNvPr>
          <p:cNvSpPr txBox="1"/>
          <p:nvPr/>
        </p:nvSpPr>
        <p:spPr bwMode="auto">
          <a:xfrm>
            <a:off x="8047630" y="2409901"/>
            <a:ext cx="1586606" cy="2554545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txBody>
          <a:bodyPr wrap="square" rtlCol="0">
            <a:spAutoFit/>
          </a:bodyPr>
          <a:lstStyle/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r>
              <a:rPr lang="en-US" altLang="zh-TW" sz="2000" b="1" dirty="0"/>
              <a:t>Zookeeper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D9E932D-51DC-4797-BFB4-00AD6A2D9B25}"/>
              </a:ext>
            </a:extLst>
          </p:cNvPr>
          <p:cNvSpPr txBox="1"/>
          <p:nvPr/>
        </p:nvSpPr>
        <p:spPr bwMode="auto">
          <a:xfrm>
            <a:off x="3688472" y="5096518"/>
            <a:ext cx="5201977" cy="707886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  VMware                                     Ubuntu</a:t>
            </a:r>
          </a:p>
          <a:p>
            <a:r>
              <a:rPr lang="en-US" altLang="zh-TW" sz="2000" b="1" dirty="0"/>
              <a:t>  Workstation 15 Player             LTS18.04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5039470"/>
            <a:ext cx="738313" cy="80358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2011" y="4993985"/>
            <a:ext cx="769778" cy="837824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0128" y="2713348"/>
            <a:ext cx="1339401" cy="169761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847" y="4169402"/>
            <a:ext cx="2839143" cy="7781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3002104"/>
            <a:ext cx="1769371" cy="123471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2632" y="2213008"/>
            <a:ext cx="2689879" cy="9402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8379" y="2698665"/>
            <a:ext cx="1857042" cy="7924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8072" y="1178160"/>
            <a:ext cx="1758998" cy="10185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7538" y="1370602"/>
            <a:ext cx="2281809" cy="736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6066" y="1262546"/>
            <a:ext cx="704076" cy="8882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53" name="直線接點 52"/>
          <p:cNvCxnSpPr/>
          <p:nvPr/>
        </p:nvCxnSpPr>
        <p:spPr bwMode="auto">
          <a:xfrm>
            <a:off x="2325104" y="4029405"/>
            <a:ext cx="5632270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 bwMode="auto">
          <a:xfrm>
            <a:off x="2325105" y="3094907"/>
            <a:ext cx="3685877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 bwMode="auto">
          <a:xfrm>
            <a:off x="2325105" y="4963903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 bwMode="auto">
          <a:xfrm>
            <a:off x="2325100" y="5893610"/>
            <a:ext cx="7371764" cy="4791"/>
          </a:xfrm>
          <a:prstGeom prst="line">
            <a:avLst/>
          </a:prstGeom>
          <a:ln w="50800" cap="sq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 bwMode="auto">
          <a:xfrm>
            <a:off x="2325103" y="2160409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 bwMode="auto">
          <a:xfrm>
            <a:off x="2325103" y="1225911"/>
            <a:ext cx="7371759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 bwMode="auto">
          <a:xfrm>
            <a:off x="7957374" y="2160409"/>
            <a:ext cx="6692" cy="2803494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 bwMode="auto">
          <a:xfrm>
            <a:off x="9696862" y="1262546"/>
            <a:ext cx="0" cy="4631064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 bwMode="auto">
          <a:xfrm>
            <a:off x="2325102" y="1225911"/>
            <a:ext cx="0" cy="4687608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 bwMode="auto">
          <a:xfrm>
            <a:off x="6010982" y="2190549"/>
            <a:ext cx="0" cy="1838856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18412" y="1205962"/>
            <a:ext cx="5614982" cy="4740678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7925421" y="4993984"/>
            <a:ext cx="1800591" cy="962233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7933394" y="1205963"/>
            <a:ext cx="1792618" cy="939328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567093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F8583F7-E4FB-493E-825F-DD0B4B0C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Hadoop</a:t>
            </a:r>
            <a:r>
              <a:rPr lang="zh-TW" altLang="en-US" dirty="0"/>
              <a:t>平台架構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620795-9EF8-438E-A982-0EA677492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4" y="360787"/>
            <a:ext cx="1764145" cy="725488"/>
          </a:xfrm>
        </p:spPr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2377318-5A9B-4E6B-977A-23BC09BADBA0}"/>
              </a:ext>
            </a:extLst>
          </p:cNvPr>
          <p:cNvSpPr/>
          <p:nvPr/>
        </p:nvSpPr>
        <p:spPr bwMode="auto">
          <a:xfrm>
            <a:off x="2325102" y="1241031"/>
            <a:ext cx="7371760" cy="4662160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C4D07C4-81C2-42DB-B4C9-6DAB2B616581}"/>
              </a:ext>
            </a:extLst>
          </p:cNvPr>
          <p:cNvSpPr txBox="1"/>
          <p:nvPr/>
        </p:nvSpPr>
        <p:spPr bwMode="auto">
          <a:xfrm>
            <a:off x="8047630" y="2409901"/>
            <a:ext cx="1586606" cy="2554545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</p:spPr>
        <p:txBody>
          <a:bodyPr wrap="square" rtlCol="0">
            <a:spAutoFit/>
          </a:bodyPr>
          <a:lstStyle/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endParaRPr lang="en-US" altLang="zh-TW" sz="1200" b="1" dirty="0"/>
          </a:p>
          <a:p>
            <a:pPr algn="dist"/>
            <a:r>
              <a:rPr lang="en-US" altLang="zh-TW" sz="2000" b="1" dirty="0"/>
              <a:t>Zookeeper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D9E932D-51DC-4797-BFB4-00AD6A2D9B25}"/>
              </a:ext>
            </a:extLst>
          </p:cNvPr>
          <p:cNvSpPr txBox="1"/>
          <p:nvPr/>
        </p:nvSpPr>
        <p:spPr bwMode="auto">
          <a:xfrm>
            <a:off x="3688472" y="5096518"/>
            <a:ext cx="5201977" cy="707886"/>
          </a:xfrm>
          <a:prstGeom prst="rect">
            <a:avLst/>
          </a:prstGeom>
          <a:solidFill>
            <a:srgbClr val="C3C3C3"/>
          </a:solidFill>
          <a:ln>
            <a:solidFill>
              <a:srgbClr val="C3C3C3"/>
            </a:solidFill>
          </a:ln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  VMware                                     Ubuntu</a:t>
            </a:r>
          </a:p>
          <a:p>
            <a:r>
              <a:rPr lang="en-US" altLang="zh-TW" sz="2000" b="1" dirty="0"/>
              <a:t>  Workstation 15 Player             LTS18.04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5039470"/>
            <a:ext cx="738313" cy="80358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2011" y="4993985"/>
            <a:ext cx="769778" cy="837824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0128" y="2713348"/>
            <a:ext cx="1339401" cy="169761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847" y="4169402"/>
            <a:ext cx="2839143" cy="7781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886" y="3002104"/>
            <a:ext cx="1769371" cy="123471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2632" y="2213008"/>
            <a:ext cx="2689879" cy="9402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8379" y="2698665"/>
            <a:ext cx="1857042" cy="7924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8072" y="1178160"/>
            <a:ext cx="1758998" cy="10185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7538" y="1370602"/>
            <a:ext cx="2281809" cy="736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6066" y="1262546"/>
            <a:ext cx="704076" cy="8882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53" name="直線接點 52"/>
          <p:cNvCxnSpPr/>
          <p:nvPr/>
        </p:nvCxnSpPr>
        <p:spPr bwMode="auto">
          <a:xfrm>
            <a:off x="2325104" y="4029405"/>
            <a:ext cx="5632270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 bwMode="auto">
          <a:xfrm>
            <a:off x="2325105" y="3094907"/>
            <a:ext cx="3685877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 bwMode="auto">
          <a:xfrm>
            <a:off x="2325105" y="4963903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 bwMode="auto">
          <a:xfrm>
            <a:off x="2325100" y="5893610"/>
            <a:ext cx="7371764" cy="4791"/>
          </a:xfrm>
          <a:prstGeom prst="line">
            <a:avLst/>
          </a:prstGeom>
          <a:ln w="50800" cap="sq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 bwMode="auto">
          <a:xfrm>
            <a:off x="2325103" y="2160409"/>
            <a:ext cx="7371759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 bwMode="auto">
          <a:xfrm>
            <a:off x="2325103" y="1225911"/>
            <a:ext cx="7371759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 bwMode="auto">
          <a:xfrm>
            <a:off x="7957374" y="2160409"/>
            <a:ext cx="6692" cy="2803494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 bwMode="auto">
          <a:xfrm>
            <a:off x="9696862" y="1262546"/>
            <a:ext cx="0" cy="4631064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 bwMode="auto">
          <a:xfrm>
            <a:off x="2325102" y="1225911"/>
            <a:ext cx="0" cy="4687608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 bwMode="auto">
          <a:xfrm>
            <a:off x="6010982" y="2190549"/>
            <a:ext cx="0" cy="1838856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25099" y="2187465"/>
            <a:ext cx="7371764" cy="3725304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342133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323113E-A38A-4C7B-BAF7-BF22A733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叢集架構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F634B-2CB0-4315-AAC7-1ED73D1A8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硬體設備介紹</a:t>
            </a:r>
          </a:p>
          <a:p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13570D3-6AA9-4272-A99D-759B62DF5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講者：柯壬主</a:t>
            </a:r>
          </a:p>
          <a:p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D5990F-F8E2-497F-9852-16AD99ACE216}"/>
              </a:ext>
            </a:extLst>
          </p:cNvPr>
          <p:cNvSpPr/>
          <p:nvPr/>
        </p:nvSpPr>
        <p:spPr>
          <a:xfrm>
            <a:off x="332510" y="1995239"/>
            <a:ext cx="5994757" cy="346322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D0C81C-0B02-4D86-B0A3-E83DAD8A0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1" y="2905442"/>
            <a:ext cx="986151" cy="656238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C97051D-F57B-4C5F-903F-B2172A594A28}"/>
              </a:ext>
            </a:extLst>
          </p:cNvPr>
          <p:cNvCxnSpPr/>
          <p:nvPr/>
        </p:nvCxnSpPr>
        <p:spPr bwMode="auto">
          <a:xfrm>
            <a:off x="332511" y="1995240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94370E-3061-47CA-B83F-F7726E557EF4}"/>
              </a:ext>
            </a:extLst>
          </p:cNvPr>
          <p:cNvSpPr txBox="1"/>
          <p:nvPr/>
        </p:nvSpPr>
        <p:spPr>
          <a:xfrm>
            <a:off x="1358028" y="2959482"/>
            <a:ext cx="4843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CPU</a:t>
            </a:r>
            <a:r>
              <a:rPr lang="zh-TW" altLang="en-US" b="1" dirty="0">
                <a:latin typeface="+mj-ea"/>
                <a:ea typeface="+mj-ea"/>
              </a:rPr>
              <a:t>：</a:t>
            </a:r>
            <a:r>
              <a:rPr lang="en-US" altLang="zh-TW" b="1" dirty="0">
                <a:latin typeface="+mj-ea"/>
                <a:ea typeface="+mj-ea"/>
              </a:rPr>
              <a:t>Intel® Core™ i7-4790 @3.60 GHz</a:t>
            </a:r>
          </a:p>
          <a:p>
            <a:r>
              <a:rPr lang="zh-TW" altLang="en-US" b="1" dirty="0">
                <a:latin typeface="+mj-ea"/>
                <a:ea typeface="+mj-ea"/>
              </a:rPr>
              <a:t>           </a:t>
            </a:r>
            <a:r>
              <a:rPr lang="en-US" altLang="zh-TW" b="1" dirty="0">
                <a:latin typeface="+mj-ea"/>
                <a:ea typeface="+mj-ea"/>
              </a:rPr>
              <a:t>4</a:t>
            </a:r>
            <a:r>
              <a:rPr lang="zh-TW" altLang="en-US" b="1" dirty="0">
                <a:latin typeface="+mj-ea"/>
                <a:ea typeface="+mj-ea"/>
              </a:rPr>
              <a:t>核</a:t>
            </a:r>
            <a:r>
              <a:rPr lang="en-US" altLang="zh-TW" b="1" dirty="0">
                <a:latin typeface="+mj-ea"/>
                <a:ea typeface="+mj-ea"/>
              </a:rPr>
              <a:t>8</a:t>
            </a:r>
            <a:r>
              <a:rPr lang="zh-TW" altLang="en-US" b="1" dirty="0">
                <a:latin typeface="+mj-ea"/>
                <a:ea typeface="+mj-ea"/>
              </a:rPr>
              <a:t>緒</a:t>
            </a:r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8CB0BA-4BF1-44D5-A564-E544241E5D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2" y="3751069"/>
            <a:ext cx="604780" cy="6047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5CBE61-29C4-4A32-9B68-D031A50E3998}"/>
              </a:ext>
            </a:extLst>
          </p:cNvPr>
          <p:cNvSpPr txBox="1"/>
          <p:nvPr/>
        </p:nvSpPr>
        <p:spPr>
          <a:xfrm>
            <a:off x="1316507" y="3865656"/>
            <a:ext cx="484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RAM</a:t>
            </a:r>
            <a:r>
              <a:rPr lang="zh-TW" altLang="en-US" b="1" dirty="0">
                <a:latin typeface="+mj-ea"/>
                <a:ea typeface="+mj-ea"/>
              </a:rPr>
              <a:t>：</a:t>
            </a:r>
            <a:r>
              <a:rPr lang="en-US" altLang="zh-TW" b="1" dirty="0">
                <a:latin typeface="+mj-ea"/>
                <a:ea typeface="+mj-ea"/>
              </a:rPr>
              <a:t>DDR3</a:t>
            </a:r>
            <a:r>
              <a:rPr lang="zh-TW" altLang="en-US" b="1" dirty="0">
                <a:latin typeface="+mj-ea"/>
                <a:ea typeface="+mj-ea"/>
              </a:rPr>
              <a:t>  </a:t>
            </a:r>
            <a:r>
              <a:rPr lang="en-US" altLang="zh-TW" b="1" dirty="0">
                <a:latin typeface="+mj-ea"/>
                <a:ea typeface="+mj-ea"/>
              </a:rPr>
              <a:t>8G</a:t>
            </a:r>
            <a:r>
              <a:rPr lang="zh-TW" altLang="en-US" b="1" dirty="0">
                <a:latin typeface="+mj-ea"/>
                <a:ea typeface="+mj-ea"/>
              </a:rPr>
              <a:t>*</a:t>
            </a:r>
            <a:r>
              <a:rPr lang="en-US" altLang="zh-TW" b="1" dirty="0">
                <a:latin typeface="+mj-ea"/>
                <a:ea typeface="+mj-ea"/>
              </a:rPr>
              <a:t>4</a:t>
            </a:r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en-US" altLang="zh-TW" b="1" dirty="0">
                <a:latin typeface="+mj-ea"/>
                <a:ea typeface="+mj-ea"/>
              </a:rPr>
              <a:t>(1600MHZ)</a:t>
            </a:r>
            <a:r>
              <a:rPr lang="zh-TW" altLang="en-US" b="1" dirty="0">
                <a:latin typeface="+mj-ea"/>
                <a:ea typeface="+mj-ea"/>
              </a:rPr>
              <a:t> </a:t>
            </a:r>
          </a:p>
          <a:p>
            <a:endParaRPr lang="zh-TW" altLang="en-US" b="1" dirty="0">
              <a:latin typeface="+mj-ea"/>
              <a:ea typeface="+mj-e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07FC7AA-2917-4C5F-B117-436B22878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8" y="4492176"/>
            <a:ext cx="884248" cy="88424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2355A9-894A-4A8B-BC86-EC846CE15E2D}"/>
              </a:ext>
            </a:extLst>
          </p:cNvPr>
          <p:cNvSpPr txBox="1"/>
          <p:nvPr/>
        </p:nvSpPr>
        <p:spPr>
          <a:xfrm>
            <a:off x="1316506" y="4691094"/>
            <a:ext cx="484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HDD</a:t>
            </a:r>
            <a:r>
              <a:rPr lang="zh-TW" altLang="en-US" b="1" dirty="0">
                <a:latin typeface="+mj-ea"/>
                <a:ea typeface="+mj-ea"/>
              </a:rPr>
              <a:t>：</a:t>
            </a:r>
            <a:r>
              <a:rPr lang="en-US" altLang="zh-TW" b="1" dirty="0">
                <a:latin typeface="+mj-ea"/>
                <a:ea typeface="+mj-ea"/>
              </a:rPr>
              <a:t>1TB</a:t>
            </a:r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en-US" altLang="zh-TW" b="1" dirty="0">
                <a:latin typeface="+mj-ea"/>
                <a:ea typeface="+mj-ea"/>
              </a:rPr>
              <a:t>(7200RPM)</a:t>
            </a:r>
            <a:r>
              <a:rPr lang="zh-TW" altLang="en-US" b="1" dirty="0">
                <a:latin typeface="+mj-ea"/>
                <a:ea typeface="+mj-ea"/>
              </a:rPr>
              <a:t> </a:t>
            </a:r>
          </a:p>
          <a:p>
            <a:endParaRPr lang="zh-TW" altLang="en-US" b="1" dirty="0">
              <a:latin typeface="+mj-ea"/>
              <a:ea typeface="+mj-ea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B531AB8-F3E6-4CC6-935F-D0A6FFE16052}"/>
              </a:ext>
            </a:extLst>
          </p:cNvPr>
          <p:cNvCxnSpPr/>
          <p:nvPr/>
        </p:nvCxnSpPr>
        <p:spPr bwMode="auto">
          <a:xfrm>
            <a:off x="332511" y="2861046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E2AA33D-24FF-4E34-97D4-506678929A27}"/>
              </a:ext>
            </a:extLst>
          </p:cNvPr>
          <p:cNvCxnSpPr/>
          <p:nvPr/>
        </p:nvCxnSpPr>
        <p:spPr bwMode="auto">
          <a:xfrm>
            <a:off x="332511" y="3726852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7A2DD7C-1CAE-4A5A-9636-88816AA7B472}"/>
              </a:ext>
            </a:extLst>
          </p:cNvPr>
          <p:cNvCxnSpPr/>
          <p:nvPr/>
        </p:nvCxnSpPr>
        <p:spPr bwMode="auto">
          <a:xfrm>
            <a:off x="332511" y="4592658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25CBC7F-9C33-4901-A3F8-38E25293C47A}"/>
              </a:ext>
            </a:extLst>
          </p:cNvPr>
          <p:cNvCxnSpPr/>
          <p:nvPr/>
        </p:nvCxnSpPr>
        <p:spPr bwMode="auto">
          <a:xfrm>
            <a:off x="332511" y="5458464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4B9B99-CD57-4255-B013-6A479A943C23}"/>
              </a:ext>
            </a:extLst>
          </p:cNvPr>
          <p:cNvSpPr txBox="1"/>
          <p:nvPr/>
        </p:nvSpPr>
        <p:spPr>
          <a:xfrm>
            <a:off x="1388604" y="2108029"/>
            <a:ext cx="484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</a:rPr>
              <a:t>實體主機：</a:t>
            </a:r>
            <a:r>
              <a:rPr lang="en-US" altLang="zh-TW" b="1" dirty="0">
                <a:latin typeface="+mn-ea"/>
              </a:rPr>
              <a:t>6</a:t>
            </a:r>
            <a:r>
              <a:rPr lang="zh-TW" altLang="en-US" b="1" dirty="0">
                <a:latin typeface="+mn-ea"/>
              </a:rPr>
              <a:t>台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6D3733C-A8DB-4F2D-A474-FD6E9A178E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8" y="2047822"/>
            <a:ext cx="807379" cy="807379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ED5ECF6-A4D7-406E-8C04-CC3A85188746}"/>
              </a:ext>
            </a:extLst>
          </p:cNvPr>
          <p:cNvCxnSpPr/>
          <p:nvPr/>
        </p:nvCxnSpPr>
        <p:spPr bwMode="auto">
          <a:xfrm>
            <a:off x="6357842" y="1995239"/>
            <a:ext cx="0" cy="3463225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0760FB3-1542-4118-835A-564143C07DDD}"/>
              </a:ext>
            </a:extLst>
          </p:cNvPr>
          <p:cNvCxnSpPr/>
          <p:nvPr/>
        </p:nvCxnSpPr>
        <p:spPr bwMode="auto">
          <a:xfrm>
            <a:off x="328830" y="1995239"/>
            <a:ext cx="0" cy="3463225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67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323113E-A38A-4C7B-BAF7-BF22A733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叢集架構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13570D3-6AA9-4272-A99D-759B62DF5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講者：柯壬主</a:t>
            </a:r>
          </a:p>
          <a:p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D5990F-F8E2-497F-9852-16AD99ACE216}"/>
              </a:ext>
            </a:extLst>
          </p:cNvPr>
          <p:cNvSpPr/>
          <p:nvPr/>
        </p:nvSpPr>
        <p:spPr>
          <a:xfrm>
            <a:off x="332510" y="1995239"/>
            <a:ext cx="5994757" cy="3463225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D0C81C-0B02-4D86-B0A3-E83DAD8A0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1" y="2905442"/>
            <a:ext cx="986151" cy="656238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C97051D-F57B-4C5F-903F-B2172A594A28}"/>
              </a:ext>
            </a:extLst>
          </p:cNvPr>
          <p:cNvCxnSpPr/>
          <p:nvPr/>
        </p:nvCxnSpPr>
        <p:spPr bwMode="auto">
          <a:xfrm>
            <a:off x="332511" y="1995240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94370E-3061-47CA-B83F-F7726E557EF4}"/>
              </a:ext>
            </a:extLst>
          </p:cNvPr>
          <p:cNvSpPr txBox="1"/>
          <p:nvPr/>
        </p:nvSpPr>
        <p:spPr>
          <a:xfrm>
            <a:off x="1358028" y="2959482"/>
            <a:ext cx="4843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CPU</a:t>
            </a:r>
            <a:r>
              <a:rPr lang="zh-TW" altLang="en-US" b="1" dirty="0">
                <a:latin typeface="+mj-ea"/>
                <a:ea typeface="+mj-ea"/>
              </a:rPr>
              <a:t>：</a:t>
            </a:r>
            <a:r>
              <a:rPr lang="en-US" altLang="zh-TW" b="1" dirty="0">
                <a:latin typeface="+mj-ea"/>
                <a:ea typeface="+mj-ea"/>
              </a:rPr>
              <a:t>Intel® Core™ i7-4790 @3.60 GHz</a:t>
            </a:r>
          </a:p>
          <a:p>
            <a:r>
              <a:rPr lang="zh-TW" altLang="en-US" b="1" dirty="0">
                <a:latin typeface="+mj-ea"/>
                <a:ea typeface="+mj-ea"/>
              </a:rPr>
              <a:t>           </a:t>
            </a:r>
            <a:r>
              <a:rPr lang="en-US" altLang="zh-TW" b="1" dirty="0">
                <a:latin typeface="+mj-ea"/>
                <a:ea typeface="+mj-ea"/>
              </a:rPr>
              <a:t>4</a:t>
            </a:r>
            <a:r>
              <a:rPr lang="zh-TW" altLang="en-US" b="1" dirty="0">
                <a:latin typeface="+mj-ea"/>
                <a:ea typeface="+mj-ea"/>
              </a:rPr>
              <a:t>核</a:t>
            </a:r>
            <a:r>
              <a:rPr lang="en-US" altLang="zh-TW" b="1" dirty="0">
                <a:latin typeface="+mj-ea"/>
                <a:ea typeface="+mj-ea"/>
              </a:rPr>
              <a:t>8</a:t>
            </a:r>
            <a:r>
              <a:rPr lang="zh-TW" altLang="en-US" b="1" dirty="0">
                <a:latin typeface="+mj-ea"/>
                <a:ea typeface="+mj-ea"/>
              </a:rPr>
              <a:t>緒</a:t>
            </a:r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8CB0BA-4BF1-44D5-A564-E544241E5D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2" y="3751069"/>
            <a:ext cx="604780" cy="6047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5CBE61-29C4-4A32-9B68-D031A50E3998}"/>
              </a:ext>
            </a:extLst>
          </p:cNvPr>
          <p:cNvSpPr txBox="1"/>
          <p:nvPr/>
        </p:nvSpPr>
        <p:spPr>
          <a:xfrm>
            <a:off x="1316507" y="3865656"/>
            <a:ext cx="484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RAM</a:t>
            </a:r>
            <a:r>
              <a:rPr lang="zh-TW" altLang="en-US" b="1" dirty="0">
                <a:latin typeface="+mj-ea"/>
                <a:ea typeface="+mj-ea"/>
              </a:rPr>
              <a:t>：</a:t>
            </a:r>
            <a:r>
              <a:rPr lang="en-US" altLang="zh-TW" b="1" dirty="0">
                <a:latin typeface="+mj-ea"/>
                <a:ea typeface="+mj-ea"/>
              </a:rPr>
              <a:t>DDR3</a:t>
            </a:r>
            <a:r>
              <a:rPr lang="zh-TW" altLang="en-US" b="1" dirty="0">
                <a:latin typeface="+mj-ea"/>
                <a:ea typeface="+mj-ea"/>
              </a:rPr>
              <a:t>  </a:t>
            </a:r>
            <a:r>
              <a:rPr lang="en-US" altLang="zh-TW" b="1" dirty="0">
                <a:latin typeface="+mj-ea"/>
                <a:ea typeface="+mj-ea"/>
              </a:rPr>
              <a:t>8GB</a:t>
            </a:r>
            <a:r>
              <a:rPr lang="zh-TW" altLang="en-US" b="1" dirty="0">
                <a:latin typeface="+mj-ea"/>
                <a:ea typeface="+mj-ea"/>
              </a:rPr>
              <a:t>*</a:t>
            </a:r>
            <a:r>
              <a:rPr lang="en-US" altLang="zh-TW" b="1" dirty="0">
                <a:latin typeface="+mj-ea"/>
                <a:ea typeface="+mj-ea"/>
              </a:rPr>
              <a:t>4</a:t>
            </a:r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en-US" altLang="zh-TW" b="1" dirty="0">
                <a:latin typeface="+mj-ea"/>
                <a:ea typeface="+mj-ea"/>
              </a:rPr>
              <a:t>(1600MHZ)</a:t>
            </a:r>
            <a:r>
              <a:rPr lang="zh-TW" altLang="en-US" b="1" dirty="0">
                <a:latin typeface="+mj-ea"/>
                <a:ea typeface="+mj-ea"/>
              </a:rPr>
              <a:t> </a:t>
            </a:r>
          </a:p>
          <a:p>
            <a:endParaRPr lang="zh-TW" altLang="en-US" b="1" dirty="0">
              <a:latin typeface="+mj-ea"/>
              <a:ea typeface="+mj-e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07FC7AA-2917-4C5F-B117-436B22878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8" y="4492176"/>
            <a:ext cx="884248" cy="88424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2355A9-894A-4A8B-BC86-EC846CE15E2D}"/>
              </a:ext>
            </a:extLst>
          </p:cNvPr>
          <p:cNvSpPr txBox="1"/>
          <p:nvPr/>
        </p:nvSpPr>
        <p:spPr>
          <a:xfrm>
            <a:off x="1316506" y="4691094"/>
            <a:ext cx="484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HDD</a:t>
            </a:r>
            <a:r>
              <a:rPr lang="zh-TW" altLang="en-US" b="1" dirty="0">
                <a:latin typeface="+mj-ea"/>
                <a:ea typeface="+mj-ea"/>
              </a:rPr>
              <a:t>：</a:t>
            </a:r>
            <a:r>
              <a:rPr lang="en-US" altLang="zh-TW" b="1" dirty="0">
                <a:latin typeface="+mj-ea"/>
                <a:ea typeface="+mj-ea"/>
              </a:rPr>
              <a:t>1TB</a:t>
            </a:r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en-US" altLang="zh-TW" b="1" dirty="0">
                <a:latin typeface="+mj-ea"/>
                <a:ea typeface="+mj-ea"/>
              </a:rPr>
              <a:t>(7200RPM)</a:t>
            </a:r>
            <a:r>
              <a:rPr lang="zh-TW" altLang="en-US" b="1" dirty="0">
                <a:latin typeface="+mj-ea"/>
                <a:ea typeface="+mj-ea"/>
              </a:rPr>
              <a:t> </a:t>
            </a:r>
          </a:p>
          <a:p>
            <a:endParaRPr lang="zh-TW" altLang="en-US" b="1" dirty="0">
              <a:latin typeface="+mj-ea"/>
              <a:ea typeface="+mj-ea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B531AB8-F3E6-4CC6-935F-D0A6FFE16052}"/>
              </a:ext>
            </a:extLst>
          </p:cNvPr>
          <p:cNvCxnSpPr/>
          <p:nvPr/>
        </p:nvCxnSpPr>
        <p:spPr bwMode="auto">
          <a:xfrm>
            <a:off x="332511" y="2861046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E2AA33D-24FF-4E34-97D4-506678929A27}"/>
              </a:ext>
            </a:extLst>
          </p:cNvPr>
          <p:cNvCxnSpPr/>
          <p:nvPr/>
        </p:nvCxnSpPr>
        <p:spPr bwMode="auto">
          <a:xfrm>
            <a:off x="332511" y="3726852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7A2DD7C-1CAE-4A5A-9636-88816AA7B472}"/>
              </a:ext>
            </a:extLst>
          </p:cNvPr>
          <p:cNvCxnSpPr/>
          <p:nvPr/>
        </p:nvCxnSpPr>
        <p:spPr bwMode="auto">
          <a:xfrm>
            <a:off x="301935" y="4592658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25CBC7F-9C33-4901-A3F8-38E25293C47A}"/>
              </a:ext>
            </a:extLst>
          </p:cNvPr>
          <p:cNvCxnSpPr/>
          <p:nvPr/>
        </p:nvCxnSpPr>
        <p:spPr bwMode="auto">
          <a:xfrm>
            <a:off x="332511" y="5458464"/>
            <a:ext cx="6025332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4B9B99-CD57-4255-B013-6A479A943C23}"/>
              </a:ext>
            </a:extLst>
          </p:cNvPr>
          <p:cNvSpPr txBox="1"/>
          <p:nvPr/>
        </p:nvSpPr>
        <p:spPr>
          <a:xfrm>
            <a:off x="1388604" y="2108029"/>
            <a:ext cx="484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</a:rPr>
              <a:t>實體主機：</a:t>
            </a:r>
            <a:r>
              <a:rPr lang="en-US" altLang="zh-TW" b="1" dirty="0">
                <a:latin typeface="+mn-ea"/>
              </a:rPr>
              <a:t>6</a:t>
            </a:r>
            <a:r>
              <a:rPr lang="zh-TW" altLang="en-US" b="1" dirty="0">
                <a:latin typeface="+mn-ea"/>
              </a:rPr>
              <a:t>台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6D3733C-A8DB-4F2D-A474-FD6E9A178E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8" y="2047822"/>
            <a:ext cx="807379" cy="807379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ED5ECF6-A4D7-406E-8C04-CC3A85188746}"/>
              </a:ext>
            </a:extLst>
          </p:cNvPr>
          <p:cNvCxnSpPr/>
          <p:nvPr/>
        </p:nvCxnSpPr>
        <p:spPr bwMode="auto">
          <a:xfrm>
            <a:off x="6357842" y="1995239"/>
            <a:ext cx="0" cy="3463225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0760FB3-1542-4118-835A-564143C07DDD}"/>
              </a:ext>
            </a:extLst>
          </p:cNvPr>
          <p:cNvCxnSpPr/>
          <p:nvPr/>
        </p:nvCxnSpPr>
        <p:spPr bwMode="auto">
          <a:xfrm>
            <a:off x="328830" y="1995239"/>
            <a:ext cx="0" cy="3463225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B6D512C-B359-4B49-928D-58DC5FFC514C}"/>
              </a:ext>
            </a:extLst>
          </p:cNvPr>
          <p:cNvSpPr/>
          <p:nvPr/>
        </p:nvSpPr>
        <p:spPr>
          <a:xfrm>
            <a:off x="357438" y="2003427"/>
            <a:ext cx="6029012" cy="3453184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弧形箭號 (下彎) 17">
            <a:extLst>
              <a:ext uri="{FF2B5EF4-FFF2-40B4-BE49-F238E27FC236}">
                <a16:creationId xmlns:a16="http://schemas.microsoft.com/office/drawing/2014/main" id="{E16AD20E-68BA-45BC-AE09-BA33F07DD491}"/>
              </a:ext>
            </a:extLst>
          </p:cNvPr>
          <p:cNvSpPr/>
          <p:nvPr/>
        </p:nvSpPr>
        <p:spPr>
          <a:xfrm>
            <a:off x="4374037" y="650712"/>
            <a:ext cx="4034672" cy="1074656"/>
          </a:xfrm>
          <a:prstGeom prst="curved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1E3A579-1761-4C09-8E5A-037DE95805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7267" y="961752"/>
            <a:ext cx="769778" cy="837824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ACAE6C1-AB87-41AF-8521-69231F1AD0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0182" y="962124"/>
            <a:ext cx="738313" cy="80358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5433A34-7319-44FF-8395-FC23B713F497}"/>
              </a:ext>
            </a:extLst>
          </p:cNvPr>
          <p:cNvCxnSpPr/>
          <p:nvPr/>
        </p:nvCxnSpPr>
        <p:spPr bwMode="auto">
          <a:xfrm>
            <a:off x="6365832" y="1995239"/>
            <a:ext cx="0" cy="3463225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97DF80AB-558E-4E6E-8151-02E5D60F0C15}"/>
              </a:ext>
            </a:extLst>
          </p:cNvPr>
          <p:cNvSpPr/>
          <p:nvPr/>
        </p:nvSpPr>
        <p:spPr>
          <a:xfrm>
            <a:off x="6514488" y="1995239"/>
            <a:ext cx="5483828" cy="3463225"/>
          </a:xfrm>
          <a:prstGeom prst="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43B37F2-38E4-4DAF-A9AE-3CA52DD54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88" y="2905442"/>
            <a:ext cx="986151" cy="656238"/>
          </a:xfrm>
          <a:prstGeom prst="rect">
            <a:avLst/>
          </a:prstGeom>
        </p:spPr>
      </p:pic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4BBBCF10-FA45-488C-BB8E-1BC7CF95725D}"/>
              </a:ext>
            </a:extLst>
          </p:cNvPr>
          <p:cNvCxnSpPr/>
          <p:nvPr/>
        </p:nvCxnSpPr>
        <p:spPr bwMode="auto">
          <a:xfrm flipV="1">
            <a:off x="6514488" y="2003427"/>
            <a:ext cx="5483828" cy="1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435293D-0B3F-4800-9BFF-1736A14A922A}"/>
              </a:ext>
            </a:extLst>
          </p:cNvPr>
          <p:cNvSpPr txBox="1"/>
          <p:nvPr/>
        </p:nvSpPr>
        <p:spPr>
          <a:xfrm>
            <a:off x="7540005" y="2959482"/>
            <a:ext cx="484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CPU</a:t>
            </a:r>
            <a:r>
              <a:rPr lang="zh-TW" altLang="en-US" b="1" dirty="0">
                <a:latin typeface="+mj-ea"/>
                <a:ea typeface="+mj-ea"/>
              </a:rPr>
              <a:t>：每台均配置</a:t>
            </a:r>
            <a:r>
              <a:rPr lang="en-US" altLang="zh-TW" b="1" dirty="0">
                <a:latin typeface="+mj-ea"/>
                <a:ea typeface="+mj-ea"/>
              </a:rPr>
              <a:t>2</a:t>
            </a:r>
            <a:r>
              <a:rPr lang="zh-TW" altLang="en-US" b="1" dirty="0">
                <a:latin typeface="+mj-ea"/>
                <a:ea typeface="+mj-ea"/>
              </a:rPr>
              <a:t>顆</a:t>
            </a:r>
            <a:r>
              <a:rPr lang="en-US" altLang="zh-TW" b="1" dirty="0">
                <a:latin typeface="+mj-ea"/>
                <a:ea typeface="+mj-ea"/>
              </a:rPr>
              <a:t>cpu</a:t>
            </a:r>
            <a:endParaRPr lang="zh-TW" altLang="en-US" dirty="0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B052DAD5-6CE0-4C1A-8254-44A5884DC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79" y="3751069"/>
            <a:ext cx="604780" cy="60478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107631BE-023F-4C24-864C-D64A5BFFC536}"/>
              </a:ext>
            </a:extLst>
          </p:cNvPr>
          <p:cNvSpPr txBox="1"/>
          <p:nvPr/>
        </p:nvSpPr>
        <p:spPr>
          <a:xfrm>
            <a:off x="7498484" y="3865656"/>
            <a:ext cx="484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RAM</a:t>
            </a:r>
            <a:r>
              <a:rPr lang="zh-TW" altLang="en-US" b="1" dirty="0">
                <a:latin typeface="+mj-ea"/>
                <a:ea typeface="+mj-ea"/>
              </a:rPr>
              <a:t>：每台均配置</a:t>
            </a:r>
            <a:r>
              <a:rPr lang="en-US" altLang="zh-TW" b="1" dirty="0">
                <a:latin typeface="+mj-ea"/>
                <a:ea typeface="+mj-ea"/>
              </a:rPr>
              <a:t>12GB</a:t>
            </a:r>
            <a:r>
              <a:rPr lang="zh-TW" altLang="en-US" b="1" dirty="0">
                <a:latin typeface="+mj-ea"/>
                <a:ea typeface="+mj-ea"/>
              </a:rPr>
              <a:t> </a:t>
            </a:r>
          </a:p>
          <a:p>
            <a:endParaRPr lang="zh-TW" altLang="en-US" b="1" dirty="0">
              <a:latin typeface="+mj-ea"/>
              <a:ea typeface="+mj-ea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14DEADB1-938F-4A15-B26E-AE34AB84E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45" y="4492176"/>
            <a:ext cx="884248" cy="884248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2B47332E-6AE7-468B-9A81-3C1BD48C69AD}"/>
              </a:ext>
            </a:extLst>
          </p:cNvPr>
          <p:cNvSpPr txBox="1"/>
          <p:nvPr/>
        </p:nvSpPr>
        <p:spPr>
          <a:xfrm>
            <a:off x="7498483" y="4691094"/>
            <a:ext cx="484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j-ea"/>
                <a:ea typeface="+mj-ea"/>
              </a:rPr>
              <a:t>HDD</a:t>
            </a:r>
            <a:r>
              <a:rPr lang="zh-TW" altLang="en-US" b="1" dirty="0">
                <a:latin typeface="+mj-ea"/>
                <a:ea typeface="+mj-ea"/>
              </a:rPr>
              <a:t>：</a:t>
            </a:r>
            <a:r>
              <a:rPr lang="en-US" altLang="zh-TW" b="1" dirty="0">
                <a:latin typeface="+mj-ea"/>
                <a:ea typeface="+mj-ea"/>
              </a:rPr>
              <a:t>500GB</a:t>
            </a:r>
            <a:r>
              <a:rPr lang="zh-TW" altLang="en-US" b="1" dirty="0">
                <a:latin typeface="+mj-ea"/>
                <a:ea typeface="+mj-ea"/>
              </a:rPr>
              <a:t> </a:t>
            </a:r>
          </a:p>
          <a:p>
            <a:endParaRPr lang="zh-TW" altLang="en-US" b="1" dirty="0">
              <a:latin typeface="+mj-ea"/>
              <a:ea typeface="+mj-ea"/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5AE8F3FC-527B-4C55-BCAC-D1FD4CAC0B03}"/>
              </a:ext>
            </a:extLst>
          </p:cNvPr>
          <p:cNvCxnSpPr/>
          <p:nvPr/>
        </p:nvCxnSpPr>
        <p:spPr bwMode="auto">
          <a:xfrm flipV="1">
            <a:off x="6514488" y="2855201"/>
            <a:ext cx="5483828" cy="5845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924F25AC-4993-432B-8100-BF2FAAEF6CA8}"/>
              </a:ext>
            </a:extLst>
          </p:cNvPr>
          <p:cNvCxnSpPr/>
          <p:nvPr/>
        </p:nvCxnSpPr>
        <p:spPr bwMode="auto">
          <a:xfrm>
            <a:off x="6514488" y="3726852"/>
            <a:ext cx="5483828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357049DE-5DA9-4553-9C76-DA98FF34943F}"/>
              </a:ext>
            </a:extLst>
          </p:cNvPr>
          <p:cNvCxnSpPr/>
          <p:nvPr/>
        </p:nvCxnSpPr>
        <p:spPr bwMode="auto">
          <a:xfrm>
            <a:off x="6514488" y="4592658"/>
            <a:ext cx="5483828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D9C97FB6-DE80-43D3-A84B-C6D3EDBEBE36}"/>
              </a:ext>
            </a:extLst>
          </p:cNvPr>
          <p:cNvCxnSpPr/>
          <p:nvPr/>
        </p:nvCxnSpPr>
        <p:spPr bwMode="auto">
          <a:xfrm>
            <a:off x="6514488" y="5458464"/>
            <a:ext cx="5483828" cy="0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C2CE779-3D06-4AC0-8999-6EB36A54953F}"/>
              </a:ext>
            </a:extLst>
          </p:cNvPr>
          <p:cNvSpPr txBox="1"/>
          <p:nvPr/>
        </p:nvSpPr>
        <p:spPr>
          <a:xfrm>
            <a:off x="7570581" y="2108029"/>
            <a:ext cx="484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</a:rPr>
              <a:t>虛擬主機：</a:t>
            </a:r>
            <a:r>
              <a:rPr lang="en-US" altLang="zh-TW" b="1" dirty="0">
                <a:latin typeface="+mn-ea"/>
              </a:rPr>
              <a:t>12</a:t>
            </a:r>
            <a:r>
              <a:rPr lang="zh-TW" altLang="en-US" b="1" dirty="0">
                <a:latin typeface="+mn-ea"/>
              </a:rPr>
              <a:t>台</a:t>
            </a: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6769945E-169F-49BD-AE61-5C8B24D798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45" y="2047822"/>
            <a:ext cx="807379" cy="807379"/>
          </a:xfrm>
          <a:prstGeom prst="rect">
            <a:avLst/>
          </a:prstGeom>
        </p:spPr>
      </p:pic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190B691B-FE94-4EFA-9488-D5CFD0831F18}"/>
              </a:ext>
            </a:extLst>
          </p:cNvPr>
          <p:cNvCxnSpPr/>
          <p:nvPr/>
        </p:nvCxnSpPr>
        <p:spPr bwMode="auto">
          <a:xfrm>
            <a:off x="11998316" y="1995239"/>
            <a:ext cx="0" cy="3463225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A1615C33-219F-49F4-B273-D4B5320260BC}"/>
              </a:ext>
            </a:extLst>
          </p:cNvPr>
          <p:cNvCxnSpPr/>
          <p:nvPr/>
        </p:nvCxnSpPr>
        <p:spPr bwMode="auto">
          <a:xfrm>
            <a:off x="6510807" y="1995239"/>
            <a:ext cx="0" cy="3463225"/>
          </a:xfrm>
          <a:prstGeom prst="line">
            <a:avLst/>
          </a:prstGeom>
          <a:ln w="508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內容版面配置區 2">
            <a:extLst>
              <a:ext uri="{FF2B5EF4-FFF2-40B4-BE49-F238E27FC236}">
                <a16:creationId xmlns:a16="http://schemas.microsoft.com/office/drawing/2014/main" id="{E753C9D8-7BA5-44E3-BE9B-D0FDC39C4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1" y="1265382"/>
            <a:ext cx="11212944" cy="492294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硬體設備介紹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73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178351" y="1593131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11491" y="3133493"/>
            <a:ext cx="202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EdgeNode</a:t>
            </a:r>
          </a:p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(Clients)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795682" y="1593131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49105" y="2699209"/>
            <a:ext cx="2025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13" name="標題 4">
            <a:extLst>
              <a:ext uri="{FF2B5EF4-FFF2-40B4-BE49-F238E27FC236}">
                <a16:creationId xmlns:a16="http://schemas.microsoft.com/office/drawing/2014/main" id="{4F8583F7-E4FB-493E-825F-DD0B4B0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叢集架構</a:t>
            </a:r>
          </a:p>
        </p:txBody>
      </p:sp>
      <p:sp>
        <p:nvSpPr>
          <p:cNvPr id="14" name="文字版面配置區 3">
            <a:extLst>
              <a:ext uri="{FF2B5EF4-FFF2-40B4-BE49-F238E27FC236}">
                <a16:creationId xmlns:a16="http://schemas.microsoft.com/office/drawing/2014/main" id="{72620795-9EF8-438E-A982-0EA677492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6413013" y="1583704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409763" y="4187817"/>
            <a:ext cx="202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008508" y="1844236"/>
            <a:ext cx="907301" cy="2251452"/>
            <a:chOff x="3386907" y="1929514"/>
            <a:chExt cx="1077077" cy="268317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6249" y="1929514"/>
              <a:ext cx="1037735" cy="1124771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907" y="3487916"/>
              <a:ext cx="1037735" cy="1124771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189" y="1953890"/>
              <a:ext cx="791852" cy="79185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734" y="3501407"/>
              <a:ext cx="834805" cy="834805"/>
            </a:xfrm>
            <a:prstGeom prst="rect">
              <a:avLst/>
            </a:prstGeom>
          </p:spPr>
        </p:pic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17" y="1920087"/>
            <a:ext cx="1037735" cy="1124771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0" y="1940390"/>
            <a:ext cx="1037735" cy="112477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72" y="2041202"/>
            <a:ext cx="577339" cy="57733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387108" y="3110009"/>
            <a:ext cx="20251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DataNode</a:t>
            </a:r>
            <a:endParaRPr lang="en-US" altLang="zh-TW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(Workers)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9030344" y="1583704"/>
            <a:ext cx="1315292" cy="3506771"/>
            <a:chOff x="9030344" y="1583704"/>
            <a:chExt cx="1315292" cy="3506771"/>
          </a:xfrm>
        </p:grpSpPr>
        <p:sp>
          <p:nvSpPr>
            <p:cNvPr id="20" name="圓角矩形 19"/>
            <p:cNvSpPr/>
            <p:nvPr/>
          </p:nvSpPr>
          <p:spPr>
            <a:xfrm>
              <a:off x="9030344" y="1583704"/>
              <a:ext cx="1291472" cy="3506771"/>
            </a:xfrm>
            <a:prstGeom prst="roundRect">
              <a:avLst/>
            </a:prstGeom>
            <a:solidFill>
              <a:srgbClr val="C3C3C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702" y="1981656"/>
              <a:ext cx="1037735" cy="1124771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701A768D-F00C-4BC6-AD7B-22482541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204" y="2126170"/>
              <a:ext cx="530514" cy="530514"/>
            </a:xfrm>
            <a:prstGeom prst="rect">
              <a:avLst/>
            </a:prstGeom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631098BF-4606-4769-BD65-371FABC938D5}"/>
                </a:ext>
              </a:extLst>
            </p:cNvPr>
            <p:cNvSpPr txBox="1"/>
            <p:nvPr/>
          </p:nvSpPr>
          <p:spPr>
            <a:xfrm>
              <a:off x="9039644" y="3067767"/>
              <a:ext cx="1305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JobHistory</a:t>
              </a:r>
              <a:endParaRPr lang="zh-TW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4D0C6CD8-9A6D-4B41-9E86-48E0ACC7F2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27" y="1981656"/>
            <a:ext cx="736320" cy="7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3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AE515F-A307-4F58-8445-62BD43AC55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3164" y="1330036"/>
            <a:ext cx="5745018" cy="4886614"/>
          </a:xfrm>
        </p:spPr>
        <p:txBody>
          <a:bodyPr>
            <a:normAutofit/>
          </a:bodyPr>
          <a:lstStyle/>
          <a:p>
            <a:pPr>
              <a:lnSpc>
                <a:spcPts val="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Part 01 </a:t>
            </a:r>
            <a:r>
              <a:rPr lang="zh-TW" altLang="en-US" sz="2800" dirty="0"/>
              <a:t>團隊介紹</a:t>
            </a:r>
            <a:endParaRPr lang="en-US" altLang="zh-TW" sz="2800" dirty="0"/>
          </a:p>
          <a:p>
            <a:pPr>
              <a:lnSpc>
                <a:spcPts val="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Part 02 </a:t>
            </a:r>
            <a:r>
              <a:rPr lang="zh-TW" altLang="en-US" sz="2800" dirty="0"/>
              <a:t>專案簡介</a:t>
            </a:r>
            <a:endParaRPr lang="en-US" altLang="zh-TW" sz="2800" dirty="0"/>
          </a:p>
          <a:p>
            <a:pPr>
              <a:lnSpc>
                <a:spcPts val="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Part 03 </a:t>
            </a:r>
            <a:r>
              <a:rPr lang="zh-TW" altLang="en-US" sz="2800" dirty="0"/>
              <a:t>大數據平台建置</a:t>
            </a:r>
            <a:endParaRPr lang="en-US" altLang="zh-TW" sz="2800" dirty="0"/>
          </a:p>
          <a:p>
            <a:pPr>
              <a:lnSpc>
                <a:spcPts val="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Part 04</a:t>
            </a:r>
            <a:r>
              <a:rPr lang="zh-TW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TW" altLang="en-US" sz="2800" dirty="0"/>
              <a:t>資料來源與預處理</a:t>
            </a:r>
            <a:endParaRPr lang="en-US" altLang="zh-TW" sz="2800" dirty="0"/>
          </a:p>
          <a:p>
            <a:pPr>
              <a:lnSpc>
                <a:spcPts val="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Part 05 </a:t>
            </a:r>
            <a:r>
              <a:rPr lang="zh-TW" altLang="en-US" sz="2800" dirty="0"/>
              <a:t>資料視覺化與分析</a:t>
            </a:r>
            <a:endParaRPr lang="en-US" altLang="zh-TW" sz="2800" dirty="0"/>
          </a:p>
          <a:p>
            <a:pPr>
              <a:lnSpc>
                <a:spcPts val="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Part 06 </a:t>
            </a:r>
            <a:r>
              <a:rPr lang="zh-TW" altLang="en-US" sz="2800" dirty="0"/>
              <a:t>機器學習</a:t>
            </a:r>
            <a:endParaRPr lang="en-US" altLang="zh-TW" sz="2800" dirty="0"/>
          </a:p>
          <a:p>
            <a:pPr>
              <a:lnSpc>
                <a:spcPts val="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Part 07 </a:t>
            </a:r>
            <a:r>
              <a:rPr lang="zh-TW" altLang="en-US" sz="2800" dirty="0"/>
              <a:t>專案成果</a:t>
            </a:r>
          </a:p>
        </p:txBody>
      </p:sp>
      <p:sp>
        <p:nvSpPr>
          <p:cNvPr id="5" name="直排文字版面配置區 4">
            <a:extLst>
              <a:ext uri="{FF2B5EF4-FFF2-40B4-BE49-F238E27FC236}">
                <a16:creationId xmlns:a16="http://schemas.microsoft.com/office/drawing/2014/main" id="{CAB0C211-B404-4036-A9B7-6CFC9FDF9E7B}"/>
              </a:ext>
            </a:extLst>
          </p:cNvPr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</p:spTree>
    <p:extLst>
      <p:ext uri="{BB962C8B-B14F-4D97-AF65-F5344CB8AC3E}">
        <p14:creationId xmlns:p14="http://schemas.microsoft.com/office/powerpoint/2010/main" val="89441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9030344" y="1583704"/>
            <a:ext cx="1315292" cy="3506771"/>
            <a:chOff x="9030344" y="1583704"/>
            <a:chExt cx="1315292" cy="3506771"/>
          </a:xfrm>
        </p:grpSpPr>
        <p:sp>
          <p:nvSpPr>
            <p:cNvPr id="32" name="圓角矩形 31"/>
            <p:cNvSpPr/>
            <p:nvPr/>
          </p:nvSpPr>
          <p:spPr>
            <a:xfrm>
              <a:off x="9030344" y="1583704"/>
              <a:ext cx="1291472" cy="3506771"/>
            </a:xfrm>
            <a:prstGeom prst="roundRect">
              <a:avLst/>
            </a:prstGeom>
            <a:solidFill>
              <a:srgbClr val="C3C3C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702" y="1981656"/>
              <a:ext cx="1037735" cy="1124771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01A768D-F00C-4BC6-AD7B-22482541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204" y="2126170"/>
              <a:ext cx="530514" cy="530514"/>
            </a:xfrm>
            <a:prstGeom prst="rect">
              <a:avLst/>
            </a:prstGeom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31098BF-4606-4769-BD65-371FABC938D5}"/>
                </a:ext>
              </a:extLst>
            </p:cNvPr>
            <p:cNvSpPr txBox="1"/>
            <p:nvPr/>
          </p:nvSpPr>
          <p:spPr>
            <a:xfrm>
              <a:off x="9039644" y="3067767"/>
              <a:ext cx="1305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JobHistory</a:t>
              </a:r>
              <a:endParaRPr lang="zh-TW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圓角矩形 4"/>
          <p:cNvSpPr/>
          <p:nvPr/>
        </p:nvSpPr>
        <p:spPr>
          <a:xfrm>
            <a:off x="1178351" y="1593131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11491" y="3133493"/>
            <a:ext cx="202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EdgeNode</a:t>
            </a:r>
          </a:p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(Clients)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795682" y="1593131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49105" y="2699209"/>
            <a:ext cx="2025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13" name="標題 4">
            <a:extLst>
              <a:ext uri="{FF2B5EF4-FFF2-40B4-BE49-F238E27FC236}">
                <a16:creationId xmlns:a16="http://schemas.microsoft.com/office/drawing/2014/main" id="{4F8583F7-E4FB-493E-825F-DD0B4B0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叢集架構</a:t>
            </a:r>
          </a:p>
        </p:txBody>
      </p:sp>
      <p:sp>
        <p:nvSpPr>
          <p:cNvPr id="14" name="文字版面配置區 3">
            <a:extLst>
              <a:ext uri="{FF2B5EF4-FFF2-40B4-BE49-F238E27FC236}">
                <a16:creationId xmlns:a16="http://schemas.microsoft.com/office/drawing/2014/main" id="{72620795-9EF8-438E-A982-0EA677492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6413013" y="1583704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409763" y="4187817"/>
            <a:ext cx="202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008508" y="1844236"/>
            <a:ext cx="907301" cy="2251452"/>
            <a:chOff x="3386907" y="1929514"/>
            <a:chExt cx="1077077" cy="268317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6249" y="1929514"/>
              <a:ext cx="1037735" cy="1124771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907" y="3487916"/>
              <a:ext cx="1037735" cy="1124771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189" y="1953890"/>
              <a:ext cx="791852" cy="79185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734" y="3501407"/>
              <a:ext cx="834805" cy="834805"/>
            </a:xfrm>
            <a:prstGeom prst="rect">
              <a:avLst/>
            </a:prstGeom>
          </p:spPr>
        </p:pic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17" y="1920087"/>
            <a:ext cx="1037735" cy="1124771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0" y="1940390"/>
            <a:ext cx="1037735" cy="112477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72" y="2041202"/>
            <a:ext cx="577339" cy="57733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387108" y="3110009"/>
            <a:ext cx="20251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DataNode</a:t>
            </a:r>
          </a:p>
          <a:p>
            <a:endParaRPr lang="en-US" altLang="zh-TW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(Workers)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0C6CD8-9A6D-4B41-9E86-48E0ACC7F2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27" y="1981656"/>
            <a:ext cx="736320" cy="73632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560352" y="1527143"/>
            <a:ext cx="7867503" cy="36198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圖說文字 30"/>
          <p:cNvSpPr/>
          <p:nvPr/>
        </p:nvSpPr>
        <p:spPr>
          <a:xfrm>
            <a:off x="3473782" y="1073343"/>
            <a:ext cx="3445298" cy="2103828"/>
          </a:xfrm>
          <a:prstGeom prst="wedgeRectCallout">
            <a:avLst>
              <a:gd name="adj1" fmla="val -83860"/>
              <a:gd name="adj2" fmla="val 46337"/>
            </a:avLst>
          </a:prstGeom>
          <a:solidFill>
            <a:schemeClr val="bg1"/>
          </a:solidFill>
          <a:ln w="317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用戶端節點，用戶可由此進入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Hadoop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叢集執行各種工作</a:t>
            </a:r>
            <a:endParaRPr lang="en-US" altLang="zh-TW" b="1" dirty="0">
              <a:solidFill>
                <a:sysClr val="windowText" lastClr="000000"/>
              </a:solidFill>
              <a:latin typeface="+mn-ea"/>
            </a:endParaRPr>
          </a:p>
          <a:p>
            <a:pPr algn="dist"/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(Ex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：清洗、分析資料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，可辨識使用者，讓叢集具有</a:t>
            </a:r>
            <a:r>
              <a:rPr lang="zh-TW" altLang="en-US" b="1" dirty="0">
                <a:solidFill>
                  <a:srgbClr val="FF0000"/>
                </a:solidFill>
                <a:latin typeface="+mn-ea"/>
              </a:rPr>
              <a:t>高安全性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559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群組 64"/>
          <p:cNvGrpSpPr/>
          <p:nvPr/>
        </p:nvGrpSpPr>
        <p:grpSpPr>
          <a:xfrm>
            <a:off x="9030344" y="1583704"/>
            <a:ext cx="1315292" cy="3506771"/>
            <a:chOff x="9030344" y="1583704"/>
            <a:chExt cx="1315292" cy="3506771"/>
          </a:xfrm>
        </p:grpSpPr>
        <p:sp>
          <p:nvSpPr>
            <p:cNvPr id="66" name="圓角矩形 65"/>
            <p:cNvSpPr/>
            <p:nvPr/>
          </p:nvSpPr>
          <p:spPr>
            <a:xfrm>
              <a:off x="9030344" y="1583704"/>
              <a:ext cx="1291472" cy="3506771"/>
            </a:xfrm>
            <a:prstGeom prst="roundRect">
              <a:avLst/>
            </a:prstGeom>
            <a:solidFill>
              <a:srgbClr val="C3C3C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7" name="圖片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702" y="1981656"/>
              <a:ext cx="1037735" cy="1124771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701A768D-F00C-4BC6-AD7B-22482541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204" y="2126170"/>
              <a:ext cx="530514" cy="530514"/>
            </a:xfrm>
            <a:prstGeom prst="rect">
              <a:avLst/>
            </a:prstGeom>
          </p:spPr>
        </p:pic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631098BF-4606-4769-BD65-371FABC938D5}"/>
                </a:ext>
              </a:extLst>
            </p:cNvPr>
            <p:cNvSpPr txBox="1"/>
            <p:nvPr/>
          </p:nvSpPr>
          <p:spPr>
            <a:xfrm>
              <a:off x="9039644" y="3067767"/>
              <a:ext cx="1305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JobHistory</a:t>
              </a:r>
              <a:endParaRPr lang="zh-TW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圓角矩形 4"/>
          <p:cNvSpPr/>
          <p:nvPr/>
        </p:nvSpPr>
        <p:spPr>
          <a:xfrm>
            <a:off x="1178351" y="1593131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11491" y="3133493"/>
            <a:ext cx="202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EdgeNode</a:t>
            </a:r>
          </a:p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(Clients)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795682" y="1593131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49105" y="2699209"/>
            <a:ext cx="2025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13" name="標題 4">
            <a:extLst>
              <a:ext uri="{FF2B5EF4-FFF2-40B4-BE49-F238E27FC236}">
                <a16:creationId xmlns:a16="http://schemas.microsoft.com/office/drawing/2014/main" id="{4F8583F7-E4FB-493E-825F-DD0B4B0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叢集架構</a:t>
            </a:r>
          </a:p>
        </p:txBody>
      </p:sp>
      <p:sp>
        <p:nvSpPr>
          <p:cNvPr id="14" name="文字版面配置區 3">
            <a:extLst>
              <a:ext uri="{FF2B5EF4-FFF2-40B4-BE49-F238E27FC236}">
                <a16:creationId xmlns:a16="http://schemas.microsoft.com/office/drawing/2014/main" id="{72620795-9EF8-438E-A982-0EA677492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6413013" y="1583704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409763" y="4187817"/>
            <a:ext cx="202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008508" y="1844236"/>
            <a:ext cx="907301" cy="2251452"/>
            <a:chOff x="3386907" y="1929514"/>
            <a:chExt cx="1077077" cy="268317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6249" y="1929514"/>
              <a:ext cx="1037735" cy="1124771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907" y="3487916"/>
              <a:ext cx="1037735" cy="1124771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189" y="1953890"/>
              <a:ext cx="791852" cy="79185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734" y="3501407"/>
              <a:ext cx="834805" cy="834805"/>
            </a:xfrm>
            <a:prstGeom prst="rect">
              <a:avLst/>
            </a:prstGeom>
          </p:spPr>
        </p:pic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17" y="1920087"/>
            <a:ext cx="1037735" cy="1124771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0" y="1940390"/>
            <a:ext cx="1037735" cy="112477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72" y="2041202"/>
            <a:ext cx="577339" cy="57733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387108" y="3110009"/>
            <a:ext cx="20251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DataNode</a:t>
            </a:r>
          </a:p>
          <a:p>
            <a:endParaRPr lang="en-US" altLang="zh-TW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(Workers)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0C6CD8-9A6D-4B41-9E86-48E0ACC7F2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27" y="1981656"/>
            <a:ext cx="736320" cy="73632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206223" y="1553828"/>
            <a:ext cx="6354775" cy="36198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圖說文字 33"/>
          <p:cNvSpPr/>
          <p:nvPr/>
        </p:nvSpPr>
        <p:spPr>
          <a:xfrm>
            <a:off x="6174056" y="499932"/>
            <a:ext cx="3445298" cy="2176685"/>
          </a:xfrm>
          <a:prstGeom prst="wedgeRectCallout">
            <a:avLst>
              <a:gd name="adj1" fmla="val -83860"/>
              <a:gd name="adj2" fmla="val 46337"/>
            </a:avLst>
          </a:prstGeom>
          <a:solidFill>
            <a:schemeClr val="bg1"/>
          </a:solidFill>
          <a:ln w="317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負責整個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Hadoop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叢集系統的</a:t>
            </a:r>
            <a:endParaRPr lang="en-US" altLang="zh-TW" b="1" dirty="0">
              <a:solidFill>
                <a:sysClr val="windowText" lastClr="000000"/>
              </a:solidFill>
              <a:latin typeface="+mn-ea"/>
            </a:endParaRPr>
          </a:p>
          <a:p>
            <a:pPr algn="dist"/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結構，管理和維護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HDFS</a:t>
            </a:r>
          </a:p>
          <a:p>
            <a:pPr algn="dist"/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並記錄於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Namenodelog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中。</a:t>
            </a:r>
            <a:endParaRPr lang="en-US" altLang="zh-TW" b="1" dirty="0">
              <a:solidFill>
                <a:sysClr val="windowText" lastClr="000000"/>
              </a:solidFill>
              <a:latin typeface="+mn-ea"/>
            </a:endParaRPr>
          </a:p>
          <a:p>
            <a:pPr algn="dist"/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區分為主要的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Active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與待命的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Standby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Namenode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，透過 </a:t>
            </a:r>
            <a:r>
              <a:rPr lang="en-US" altLang="zh-TW" b="1" dirty="0" err="1">
                <a:solidFill>
                  <a:srgbClr val="7030A0"/>
                </a:solidFill>
                <a:latin typeface="+mn-ea"/>
              </a:rPr>
              <a:t>JournalNode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與</a:t>
            </a:r>
            <a:r>
              <a:rPr lang="en-US" altLang="zh-TW" b="1" dirty="0">
                <a:solidFill>
                  <a:srgbClr val="7030A0"/>
                </a:solidFill>
                <a:latin typeface="+mn-ea"/>
              </a:rPr>
              <a:t>Zookeeper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實現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Hadoop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高可用性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(HA)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。</a:t>
            </a:r>
            <a:r>
              <a:rPr lang="zh-TW" altLang="en-US" dirty="0"/>
              <a:t>間</a:t>
            </a:r>
            <a:endParaRPr lang="zh-TW" altLang="en-US" b="1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584608" y="2796682"/>
            <a:ext cx="4755121" cy="1830074"/>
            <a:chOff x="5051378" y="2796682"/>
            <a:chExt cx="4755121" cy="1830074"/>
          </a:xfrm>
        </p:grpSpPr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881" y="3257253"/>
              <a:ext cx="791852" cy="791852"/>
            </a:xfrm>
            <a:prstGeom prst="rect">
              <a:avLst/>
            </a:prstGeom>
          </p:spPr>
        </p:pic>
        <p:sp>
          <p:nvSpPr>
            <p:cNvPr id="41" name="弧形箭號 (下彎) 40"/>
            <p:cNvSpPr/>
            <p:nvPr/>
          </p:nvSpPr>
          <p:spPr>
            <a:xfrm>
              <a:off x="6670039" y="2956094"/>
              <a:ext cx="1319440" cy="374039"/>
            </a:xfrm>
            <a:prstGeom prst="curved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爆炸 2 44"/>
            <p:cNvSpPr/>
            <p:nvPr/>
          </p:nvSpPr>
          <p:spPr>
            <a:xfrm>
              <a:off x="5051378" y="2796682"/>
              <a:ext cx="1531463" cy="713060"/>
            </a:xfrm>
            <a:prstGeom prst="irregularSeal2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FF0000"/>
                  </a:solidFill>
                </a:rPr>
                <a:t>陣亡</a:t>
              </a:r>
            </a:p>
          </p:txBody>
        </p:sp>
        <p:cxnSp>
          <p:nvCxnSpPr>
            <p:cNvPr id="46" name="直線接點 45"/>
            <p:cNvCxnSpPr/>
            <p:nvPr/>
          </p:nvCxnSpPr>
          <p:spPr>
            <a:xfrm>
              <a:off x="5938881" y="3330133"/>
              <a:ext cx="731158" cy="63226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>
              <a:off x="5938516" y="3363774"/>
              <a:ext cx="740070" cy="64397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5238184" y="3970065"/>
              <a:ext cx="2147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NameNode (Active)</a:t>
              </a:r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478" y="3280084"/>
              <a:ext cx="791852" cy="791852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6937729" y="3980425"/>
              <a:ext cx="2147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NameNode (Standby)</a:t>
              </a:r>
            </a:p>
          </p:txBody>
        </p:sp>
        <p:sp>
          <p:nvSpPr>
            <p:cNvPr id="51" name="爆炸 2 50"/>
            <p:cNvSpPr/>
            <p:nvPr/>
          </p:nvSpPr>
          <p:spPr>
            <a:xfrm>
              <a:off x="8275036" y="3202151"/>
              <a:ext cx="1531463" cy="713060"/>
            </a:xfrm>
            <a:prstGeom prst="irregularSeal2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啟動</a:t>
              </a:r>
            </a:p>
          </p:txBody>
        </p:sp>
      </p:grpSp>
      <p:pic>
        <p:nvPicPr>
          <p:cNvPr id="52" name="圖片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8833" y="1716716"/>
            <a:ext cx="739245" cy="936951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53" name="矩形 52"/>
          <p:cNvSpPr/>
          <p:nvPr/>
        </p:nvSpPr>
        <p:spPr>
          <a:xfrm>
            <a:off x="1160055" y="1553828"/>
            <a:ext cx="2608328" cy="36198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圖說文字 53"/>
          <p:cNvSpPr/>
          <p:nvPr/>
        </p:nvSpPr>
        <p:spPr>
          <a:xfrm>
            <a:off x="470536" y="1604553"/>
            <a:ext cx="3175147" cy="2125803"/>
          </a:xfrm>
          <a:prstGeom prst="wedgeRectCallout">
            <a:avLst>
              <a:gd name="adj1" fmla="val 67421"/>
              <a:gd name="adj2" fmla="val 37161"/>
            </a:avLst>
          </a:prstGeom>
          <a:solidFill>
            <a:schemeClr val="bg1"/>
          </a:solidFill>
          <a:ln w="317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負責分散式檔案系統所有資源的管理與分配，區分為主要的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Active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) 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與待命的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Standby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)Resource</a:t>
            </a:r>
          </a:p>
          <a:p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Manager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，透過</a:t>
            </a:r>
            <a:r>
              <a:rPr lang="en-US" altLang="zh-TW" b="1" dirty="0">
                <a:solidFill>
                  <a:srgbClr val="7030A0"/>
                </a:solidFill>
                <a:latin typeface="+mn-ea"/>
              </a:rPr>
              <a:t>Zookeeper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實現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Resource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Manager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高可用性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(HA)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。</a:t>
            </a:r>
            <a:endParaRPr lang="en-US" altLang="zh-TW" b="1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55" name="群組 54"/>
          <p:cNvGrpSpPr/>
          <p:nvPr/>
        </p:nvGrpSpPr>
        <p:grpSpPr>
          <a:xfrm>
            <a:off x="41971" y="3970066"/>
            <a:ext cx="3942150" cy="1694820"/>
            <a:chOff x="5051378" y="2796682"/>
            <a:chExt cx="4788845" cy="2107073"/>
          </a:xfrm>
        </p:grpSpPr>
        <p:pic>
          <p:nvPicPr>
            <p:cNvPr id="56" name="圖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881" y="3257253"/>
              <a:ext cx="791852" cy="791852"/>
            </a:xfrm>
            <a:prstGeom prst="rect">
              <a:avLst/>
            </a:prstGeom>
          </p:spPr>
        </p:pic>
        <p:sp>
          <p:nvSpPr>
            <p:cNvPr id="57" name="弧形箭號 (下彎) 56"/>
            <p:cNvSpPr/>
            <p:nvPr/>
          </p:nvSpPr>
          <p:spPr>
            <a:xfrm>
              <a:off x="6670039" y="2956094"/>
              <a:ext cx="1319440" cy="374039"/>
            </a:xfrm>
            <a:prstGeom prst="curved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58" name="爆炸 2 57"/>
            <p:cNvSpPr/>
            <p:nvPr/>
          </p:nvSpPr>
          <p:spPr>
            <a:xfrm>
              <a:off x="5051378" y="2796682"/>
              <a:ext cx="1832131" cy="713060"/>
            </a:xfrm>
            <a:prstGeom prst="irregularSeal2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FF0000"/>
                  </a:solidFill>
                </a:rPr>
                <a:t>陣亡</a:t>
              </a:r>
            </a:p>
          </p:txBody>
        </p:sp>
        <p:cxnSp>
          <p:nvCxnSpPr>
            <p:cNvPr id="59" name="直線接點 58"/>
            <p:cNvCxnSpPr/>
            <p:nvPr/>
          </p:nvCxnSpPr>
          <p:spPr>
            <a:xfrm>
              <a:off x="5938881" y="3330133"/>
              <a:ext cx="731158" cy="63226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 flipH="1">
              <a:off x="5938516" y="3363774"/>
              <a:ext cx="740070" cy="64397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238183" y="3970065"/>
              <a:ext cx="226261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b="1" dirty="0">
                  <a:solidFill>
                    <a:sysClr val="windowText" lastClr="000000"/>
                  </a:solidFill>
                  <a:latin typeface="+mn-ea"/>
                </a:rPr>
                <a:t>Resource</a:t>
              </a:r>
            </a:p>
            <a:p>
              <a:pPr algn="ctr"/>
              <a:r>
                <a:rPr lang="en-US" altLang="zh-TW" b="1" dirty="0">
                  <a:solidFill>
                    <a:sysClr val="windowText" lastClr="000000"/>
                  </a:solidFill>
                  <a:latin typeface="+mn-ea"/>
                </a:rPr>
                <a:t>Manager</a:t>
              </a:r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(Active)</a:t>
              </a:r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478" y="3280084"/>
              <a:ext cx="791852" cy="791852"/>
            </a:xfrm>
            <a:prstGeom prst="rect">
              <a:avLst/>
            </a:prstGeom>
          </p:spPr>
        </p:pic>
        <p:sp>
          <p:nvSpPr>
            <p:cNvPr id="63" name="矩形 62"/>
            <p:cNvSpPr/>
            <p:nvPr/>
          </p:nvSpPr>
          <p:spPr>
            <a:xfrm>
              <a:off x="6937729" y="3980425"/>
              <a:ext cx="214787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b="1" dirty="0">
                  <a:solidFill>
                    <a:sysClr val="windowText" lastClr="000000"/>
                  </a:solidFill>
                  <a:latin typeface="+mn-ea"/>
                </a:rPr>
                <a:t>Resource</a:t>
              </a:r>
            </a:p>
            <a:p>
              <a:pPr algn="ctr"/>
              <a:r>
                <a:rPr lang="en-US" altLang="zh-TW" b="1" dirty="0">
                  <a:solidFill>
                    <a:sysClr val="windowText" lastClr="000000"/>
                  </a:solidFill>
                  <a:latin typeface="+mn-ea"/>
                </a:rPr>
                <a:t>Manager</a:t>
              </a:r>
            </a:p>
            <a:p>
              <a:pPr algn="ctr"/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(Standby)</a:t>
              </a:r>
            </a:p>
          </p:txBody>
        </p:sp>
        <p:sp>
          <p:nvSpPr>
            <p:cNvPr id="64" name="爆炸 2 63"/>
            <p:cNvSpPr/>
            <p:nvPr/>
          </p:nvSpPr>
          <p:spPr>
            <a:xfrm>
              <a:off x="8021937" y="2801098"/>
              <a:ext cx="1818286" cy="713060"/>
            </a:xfrm>
            <a:prstGeom prst="irregularSeal2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啟動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4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178351" y="1593131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11491" y="3133493"/>
            <a:ext cx="202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EdgeNode</a:t>
            </a:r>
          </a:p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(Clients)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795682" y="1593131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49105" y="2699209"/>
            <a:ext cx="2025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13" name="標題 4">
            <a:extLst>
              <a:ext uri="{FF2B5EF4-FFF2-40B4-BE49-F238E27FC236}">
                <a16:creationId xmlns:a16="http://schemas.microsoft.com/office/drawing/2014/main" id="{4F8583F7-E4FB-493E-825F-DD0B4B0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叢集架構</a:t>
            </a:r>
          </a:p>
        </p:txBody>
      </p:sp>
      <p:sp>
        <p:nvSpPr>
          <p:cNvPr id="14" name="文字版面配置區 3">
            <a:extLst>
              <a:ext uri="{FF2B5EF4-FFF2-40B4-BE49-F238E27FC236}">
                <a16:creationId xmlns:a16="http://schemas.microsoft.com/office/drawing/2014/main" id="{72620795-9EF8-438E-A982-0EA677492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855" y="365125"/>
            <a:ext cx="1764145" cy="725488"/>
          </a:xfrm>
        </p:spPr>
        <p:txBody>
          <a:bodyPr/>
          <a:lstStyle/>
          <a:p>
            <a:r>
              <a:rPr lang="zh-TW" altLang="en-US" b="1" dirty="0"/>
              <a:t>講者：柯壬主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6413013" y="1583704"/>
            <a:ext cx="1291472" cy="3506771"/>
          </a:xfrm>
          <a:prstGeom prst="roundRect">
            <a:avLst/>
          </a:prstGeom>
          <a:solidFill>
            <a:srgbClr val="C3C3C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409763" y="4187817"/>
            <a:ext cx="202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008508" y="1844236"/>
            <a:ext cx="907301" cy="2251452"/>
            <a:chOff x="3386907" y="1929514"/>
            <a:chExt cx="1077077" cy="268317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6249" y="1929514"/>
              <a:ext cx="1037735" cy="1124771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907" y="3487916"/>
              <a:ext cx="1037735" cy="1124771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189" y="1953890"/>
              <a:ext cx="791852" cy="79185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734" y="3501407"/>
              <a:ext cx="834805" cy="834805"/>
            </a:xfrm>
            <a:prstGeom prst="rect">
              <a:avLst/>
            </a:prstGeom>
          </p:spPr>
        </p:pic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17" y="1920087"/>
            <a:ext cx="1037735" cy="1124771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0" y="1940390"/>
            <a:ext cx="1037735" cy="112477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72" y="2041202"/>
            <a:ext cx="577339" cy="57733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387108" y="3110009"/>
            <a:ext cx="20251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DataNode</a:t>
            </a:r>
          </a:p>
          <a:p>
            <a:endParaRPr lang="en-US" altLang="zh-TW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(Workers)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0C6CD8-9A6D-4B41-9E86-48E0ACC7F2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27" y="1981656"/>
            <a:ext cx="736320" cy="73632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144373" y="1536570"/>
            <a:ext cx="2617331" cy="36198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816948" y="2481937"/>
            <a:ext cx="2774248" cy="3410283"/>
            <a:chOff x="1914982" y="2482065"/>
            <a:chExt cx="2774248" cy="3410283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701A768D-F00C-4BC6-AD7B-22482541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201" y="3783848"/>
              <a:ext cx="530514" cy="530514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1914982" y="4296721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DataNode2</a:t>
              </a:r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701A768D-F00C-4BC6-AD7B-22482541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052" y="4696586"/>
              <a:ext cx="213032" cy="213032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01A768D-F00C-4BC6-AD7B-22482541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356" y="4706484"/>
              <a:ext cx="213032" cy="213032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2424489" y="4943516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2078157" y="4964026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01A768D-F00C-4BC6-AD7B-22482541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50" y="3804358"/>
              <a:ext cx="530514" cy="530514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3299106" y="4303987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DataNode1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701A768D-F00C-4BC6-AD7B-22482541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136" y="4717096"/>
              <a:ext cx="213032" cy="213032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3719294" y="4964026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3352539" y="4964026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grpSp>
          <p:nvGrpSpPr>
            <p:cNvPr id="49" name="群組 48"/>
            <p:cNvGrpSpPr/>
            <p:nvPr/>
          </p:nvGrpSpPr>
          <p:grpSpPr>
            <a:xfrm>
              <a:off x="3470994" y="4693882"/>
              <a:ext cx="228143" cy="230516"/>
              <a:chOff x="413209" y="4256984"/>
              <a:chExt cx="740070" cy="677611"/>
            </a:xfrm>
          </p:grpSpPr>
          <p:cxnSp>
            <p:nvCxnSpPr>
              <p:cNvPr id="52" name="直線接點 51"/>
              <p:cNvCxnSpPr/>
              <p:nvPr/>
            </p:nvCxnSpPr>
            <p:spPr>
              <a:xfrm>
                <a:off x="413574" y="4256984"/>
                <a:ext cx="731158" cy="6322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 flipH="1">
                <a:off x="413209" y="4290625"/>
                <a:ext cx="740070" cy="64397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弧形箭號 (上彎) 49"/>
            <p:cNvSpPr/>
            <p:nvPr/>
          </p:nvSpPr>
          <p:spPr>
            <a:xfrm>
              <a:off x="2342955" y="5353868"/>
              <a:ext cx="1249393" cy="53848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雲朵形 50"/>
            <p:cNvSpPr/>
            <p:nvPr/>
          </p:nvSpPr>
          <p:spPr>
            <a:xfrm>
              <a:off x="1981231" y="2482065"/>
              <a:ext cx="2506018" cy="1246296"/>
            </a:xfrm>
            <a:prstGeom prst="cloud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latin typeface="+mn-ea"/>
                </a:rPr>
                <a:t>檔案毀損執行會顯示錯誤</a:t>
              </a:r>
              <a:endParaRPr lang="en-US" altLang="zh-TW" b="1" dirty="0">
                <a:latin typeface="+mn-ea"/>
              </a:endParaRPr>
            </a:p>
            <a:p>
              <a:pPr algn="ctr"/>
              <a:r>
                <a:rPr lang="zh-TW" altLang="en-US" b="1" dirty="0">
                  <a:latin typeface="+mn-ea"/>
                </a:rPr>
                <a:t>並立即修復</a:t>
              </a:r>
            </a:p>
          </p:txBody>
        </p:sp>
      </p:grpSp>
      <p:sp>
        <p:nvSpPr>
          <p:cNvPr id="54" name="矩形圖說文字 53"/>
          <p:cNvSpPr/>
          <p:nvPr/>
        </p:nvSpPr>
        <p:spPr>
          <a:xfrm>
            <a:off x="2668051" y="440142"/>
            <a:ext cx="3445298" cy="1243137"/>
          </a:xfrm>
          <a:prstGeom prst="wedgeRectCallout">
            <a:avLst>
              <a:gd name="adj1" fmla="val 58381"/>
              <a:gd name="adj2" fmla="val 163085"/>
            </a:avLst>
          </a:prstGeom>
          <a:solidFill>
            <a:schemeClr val="bg1"/>
          </a:solidFill>
          <a:ln w="317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accent1"/>
                </a:solidFill>
                <a:latin typeface="+mn-ea"/>
              </a:rPr>
              <a:t>DataNode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負責平均儲存分散式檔案系統的資料並備份，當資料毀損時即時修復確保資料完整性。</a:t>
            </a:r>
            <a:endParaRPr lang="en-US" altLang="zh-TW" b="1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8106" y="5516312"/>
            <a:ext cx="2073444" cy="724765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01A768D-F00C-4BC6-AD7B-22482541E3E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8" y="4715626"/>
            <a:ext cx="213032" cy="213032"/>
          </a:xfrm>
          <a:prstGeom prst="rect">
            <a:avLst/>
          </a:prstGeom>
        </p:spPr>
      </p:pic>
      <p:grpSp>
        <p:nvGrpSpPr>
          <p:cNvPr id="59" name="群組 58"/>
          <p:cNvGrpSpPr/>
          <p:nvPr/>
        </p:nvGrpSpPr>
        <p:grpSpPr>
          <a:xfrm>
            <a:off x="9030344" y="1583704"/>
            <a:ext cx="1315292" cy="3506771"/>
            <a:chOff x="9030344" y="1583704"/>
            <a:chExt cx="1315292" cy="3506771"/>
          </a:xfrm>
        </p:grpSpPr>
        <p:sp>
          <p:nvSpPr>
            <p:cNvPr id="60" name="圓角矩形 59"/>
            <p:cNvSpPr/>
            <p:nvPr/>
          </p:nvSpPr>
          <p:spPr>
            <a:xfrm>
              <a:off x="9030344" y="1583704"/>
              <a:ext cx="1291472" cy="3506771"/>
            </a:xfrm>
            <a:prstGeom prst="roundRect">
              <a:avLst/>
            </a:prstGeom>
            <a:solidFill>
              <a:srgbClr val="C3C3C3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702" y="1981656"/>
              <a:ext cx="1037735" cy="1124771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701A768D-F00C-4BC6-AD7B-22482541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204" y="2126170"/>
              <a:ext cx="530514" cy="530514"/>
            </a:xfrm>
            <a:prstGeom prst="rect">
              <a:avLst/>
            </a:prstGeom>
          </p:spPr>
        </p:pic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631098BF-4606-4769-BD65-371FABC938D5}"/>
                </a:ext>
              </a:extLst>
            </p:cNvPr>
            <p:cNvSpPr txBox="1"/>
            <p:nvPr/>
          </p:nvSpPr>
          <p:spPr>
            <a:xfrm>
              <a:off x="9039644" y="3067767"/>
              <a:ext cx="1305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JobHistory</a:t>
              </a:r>
              <a:endParaRPr lang="zh-TW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矩形圖說文字 54"/>
          <p:cNvSpPr/>
          <p:nvPr/>
        </p:nvSpPr>
        <p:spPr>
          <a:xfrm>
            <a:off x="6387108" y="5155626"/>
            <a:ext cx="5005240" cy="1023831"/>
          </a:xfrm>
          <a:prstGeom prst="wedgeRectCallout">
            <a:avLst>
              <a:gd name="adj1" fmla="val -39292"/>
              <a:gd name="adj2" fmla="val -90282"/>
            </a:avLst>
          </a:prstGeom>
          <a:solidFill>
            <a:schemeClr val="bg1"/>
          </a:solidFill>
          <a:ln w="317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實際執行運算的工作，透過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Map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與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Reduce 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平行處理所有資料後將資料存入</a:t>
            </a:r>
            <a:r>
              <a:rPr lang="en-US" altLang="zh-TW" b="1" dirty="0" err="1">
                <a:solidFill>
                  <a:schemeClr val="accent1"/>
                </a:solidFill>
                <a:latin typeface="+mn-ea"/>
              </a:rPr>
              <a:t>DataNode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，工作日誌存入</a:t>
            </a:r>
            <a:r>
              <a:rPr lang="en-US" altLang="zh-TW" b="1" dirty="0" err="1">
                <a:solidFill>
                  <a:srgbClr val="7030A0"/>
                </a:solidFill>
                <a:latin typeface="+mn-ea"/>
              </a:rPr>
              <a:t>JobHistory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，並回報</a:t>
            </a:r>
            <a:r>
              <a:rPr lang="en-US" altLang="zh-TW" b="1" dirty="0">
                <a:solidFill>
                  <a:sysClr val="windowText" lastClr="000000"/>
                </a:solidFill>
                <a:latin typeface="+mn-ea"/>
              </a:rPr>
              <a:t>RM</a:t>
            </a:r>
            <a:r>
              <a:rPr lang="zh-TW" altLang="en-US" b="1" dirty="0">
                <a:solidFill>
                  <a:sysClr val="windowText" lastClr="000000"/>
                </a:solidFill>
                <a:latin typeface="+mn-ea"/>
              </a:rPr>
              <a:t>工作已完成。</a:t>
            </a:r>
            <a:endParaRPr lang="en-US" altLang="zh-TW" b="1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56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8277E-58D0-4B4F-B276-598025B8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  <a:br>
              <a:rPr lang="en-US" altLang="zh-TW" dirty="0"/>
            </a:br>
            <a:r>
              <a:rPr lang="zh-TW" altLang="en-US" dirty="0"/>
              <a:t>與預處理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968C5C-DF40-4B61-AEE9-B46B73225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Part 04</a:t>
            </a:r>
          </a:p>
        </p:txBody>
      </p:sp>
    </p:spTree>
    <p:extLst>
      <p:ext uri="{BB962C8B-B14F-4D97-AF65-F5344CB8AC3E}">
        <p14:creationId xmlns:p14="http://schemas.microsoft.com/office/powerpoint/2010/main" val="268679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31"/>
          <p:cNvSpPr txBox="1"/>
          <p:nvPr/>
        </p:nvSpPr>
        <p:spPr>
          <a:xfrm flipV="1">
            <a:off x="5194040" y="2381635"/>
            <a:ext cx="2160000" cy="3600000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735077" y="2373087"/>
            <a:ext cx="4140000" cy="3600000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51927" y="2379307"/>
            <a:ext cx="4500000" cy="3600000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146E535-E5D2-4BC1-9EC0-3E64563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A24880C-A2E5-456B-9773-B411AF3FD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講者：柯政賢</a:t>
            </a:r>
          </a:p>
        </p:txBody>
      </p:sp>
      <p:pic>
        <p:nvPicPr>
          <p:cNvPr id="11" name="圖片 10" descr="images.png">
            <a:extLst>
              <a:ext uri="{FF2B5EF4-FFF2-40B4-BE49-F238E27FC236}">
                <a16:creationId xmlns:a16="http://schemas.microsoft.com/office/drawing/2014/main" id="{8C4A5F1F-4A4D-4F76-ADB9-0D72497875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5229" y="3420915"/>
            <a:ext cx="971084" cy="857317"/>
          </a:xfrm>
          <a:prstGeom prst="rect">
            <a:avLst/>
          </a:prstGeom>
        </p:spPr>
      </p:pic>
      <p:pic>
        <p:nvPicPr>
          <p:cNvPr id="12" name="圖片 11" descr="images.jpg">
            <a:extLst>
              <a:ext uri="{FF2B5EF4-FFF2-40B4-BE49-F238E27FC236}">
                <a16:creationId xmlns:a16="http://schemas.microsoft.com/office/drawing/2014/main" id="{47109D4E-7D1C-4C9E-A412-1119E8CBF14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1514" y="3440835"/>
            <a:ext cx="1125052" cy="837397"/>
          </a:xfrm>
          <a:prstGeom prst="rect">
            <a:avLst/>
          </a:prstGeom>
        </p:spPr>
      </p:pic>
      <p:pic>
        <p:nvPicPr>
          <p:cNvPr id="13" name="圖片 12" descr="1a50b087-44f7-4ff6-8d95-4f5d0e76d2f5.jpeg">
            <a:extLst>
              <a:ext uri="{FF2B5EF4-FFF2-40B4-BE49-F238E27FC236}">
                <a16:creationId xmlns:a16="http://schemas.microsoft.com/office/drawing/2014/main" id="{0062233B-2E11-4BC7-BF94-B39C5F8E89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1596" y="3541962"/>
            <a:ext cx="1318661" cy="761610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A53AA16-C9D4-4285-A6F6-99F25826E420}"/>
              </a:ext>
            </a:extLst>
          </p:cNvPr>
          <p:cNvGraphicFramePr>
            <a:graphicFrameLocks noGrp="1"/>
          </p:cNvGraphicFramePr>
          <p:nvPr/>
        </p:nvGraphicFramePr>
        <p:xfrm>
          <a:off x="439116" y="4324130"/>
          <a:ext cx="1697595" cy="14363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7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09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電影資訊庫網站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72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電影類型</a:t>
                      </a:r>
                      <a:endParaRPr lang="en-US" altLang="zh-TW" sz="1600" dirty="0"/>
                    </a:p>
                    <a:p>
                      <a:pPr algn="ctr"/>
                      <a:r>
                        <a:rPr lang="zh-TW" altLang="en-US" sz="1600" dirty="0"/>
                        <a:t>演員卡司</a:t>
                      </a:r>
                      <a:endParaRPr lang="en-US" altLang="zh-TW" sz="1600" dirty="0"/>
                    </a:p>
                    <a:p>
                      <a:pPr algn="ctr"/>
                      <a:r>
                        <a:rPr lang="zh-TW" altLang="en-US" sz="1600" dirty="0"/>
                        <a:t>年份</a:t>
                      </a:r>
                      <a:endParaRPr lang="en-US" altLang="zh-TW" sz="1600" dirty="0"/>
                    </a:p>
                    <a:p>
                      <a:pPr algn="ctr"/>
                      <a:r>
                        <a:rPr lang="zh-TW" altLang="en-US" sz="1600" dirty="0"/>
                        <a:t>上映日期</a:t>
                      </a:r>
                      <a:endParaRPr lang="en-US" altLang="zh-TW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7BE72DC-1333-4D62-89D2-F81B10BF7E8C}"/>
              </a:ext>
            </a:extLst>
          </p:cNvPr>
          <p:cNvGraphicFramePr>
            <a:graphicFrameLocks noGrp="1"/>
          </p:cNvGraphicFramePr>
          <p:nvPr/>
        </p:nvGraphicFramePr>
        <p:xfrm>
          <a:off x="5424095" y="4319308"/>
          <a:ext cx="1699889" cy="1456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9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6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電影票房網站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67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電影發行商</a:t>
                      </a:r>
                      <a:endParaRPr lang="en-US" altLang="zh-TW" sz="1600" dirty="0"/>
                    </a:p>
                    <a:p>
                      <a:pPr algn="ctr"/>
                      <a:r>
                        <a:rPr lang="zh-TW" altLang="en-US" sz="1600" dirty="0"/>
                        <a:t>首週票房</a:t>
                      </a:r>
                      <a:endParaRPr lang="en-US" altLang="zh-TW" sz="1600" dirty="0"/>
                    </a:p>
                    <a:p>
                      <a:pPr algn="ctr"/>
                      <a:r>
                        <a:rPr lang="zh-TW" altLang="en-US" sz="1600" dirty="0"/>
                        <a:t>總票房</a:t>
                      </a:r>
                      <a:endParaRPr lang="en-US" altLang="zh-TW" sz="1600" dirty="0"/>
                    </a:p>
                    <a:p>
                      <a:pPr algn="ctr"/>
                      <a:endParaRPr lang="zh-TW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148B18C-15C3-4A53-B7C9-FCF468287616}"/>
              </a:ext>
            </a:extLst>
          </p:cNvPr>
          <p:cNvGraphicFramePr>
            <a:graphicFrameLocks noGrp="1"/>
          </p:cNvGraphicFramePr>
          <p:nvPr/>
        </p:nvGraphicFramePr>
        <p:xfrm>
          <a:off x="2313994" y="4322527"/>
          <a:ext cx="2258008" cy="14531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58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7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Youtube</a:t>
                      </a:r>
                      <a:r>
                        <a:rPr lang="zh-TW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電影預告片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3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上架日期</a:t>
                      </a:r>
                      <a:endParaRPr lang="en-US" altLang="zh-TW" sz="1600" dirty="0"/>
                    </a:p>
                    <a:p>
                      <a:pPr algn="ctr"/>
                      <a:r>
                        <a:rPr lang="zh-TW" altLang="en-US" sz="1600" dirty="0"/>
                        <a:t>留言內容</a:t>
                      </a:r>
                      <a:endParaRPr lang="en-US" altLang="zh-TW" sz="1600" dirty="0"/>
                    </a:p>
                    <a:p>
                      <a:pPr algn="ctr"/>
                      <a:r>
                        <a:rPr lang="zh-TW" altLang="en-US" sz="1600" dirty="0"/>
                        <a:t>留言數量</a:t>
                      </a:r>
                      <a:endParaRPr lang="en-US" altLang="zh-TW" sz="1600" dirty="0"/>
                    </a:p>
                    <a:p>
                      <a:pPr algn="ctr"/>
                      <a:endParaRPr lang="zh-TW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圖片 16" descr="World-bank-logo.jpg">
            <a:extLst>
              <a:ext uri="{FF2B5EF4-FFF2-40B4-BE49-F238E27FC236}">
                <a16:creationId xmlns:a16="http://schemas.microsoft.com/office/drawing/2014/main" id="{69E14FDA-0246-46F4-ADCE-7D2179C7D8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7024" y="3542058"/>
            <a:ext cx="1329489" cy="675380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AE860A1-D118-46FB-B9DD-523CF855EFE7}"/>
              </a:ext>
            </a:extLst>
          </p:cNvPr>
          <p:cNvGraphicFramePr>
            <a:graphicFrameLocks noGrp="1"/>
          </p:cNvGraphicFramePr>
          <p:nvPr/>
        </p:nvGraphicFramePr>
        <p:xfrm>
          <a:off x="8023075" y="4319308"/>
          <a:ext cx="1697389" cy="1455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6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世界銀行網站</a:t>
                      </a:r>
                      <a:endParaRPr lang="en-US" altLang="zh-TW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22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美國</a:t>
                      </a:r>
                      <a:r>
                        <a:rPr lang="en-US" altLang="zh-TW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GDP</a:t>
                      </a:r>
                    </a:p>
                    <a:p>
                      <a:pPr algn="ctr"/>
                      <a:r>
                        <a:rPr lang="zh-TW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通膨指數</a:t>
                      </a:r>
                      <a:endParaRPr lang="en-US" altLang="zh-TW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TW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失業率</a:t>
                      </a:r>
                      <a:endParaRPr lang="zh-TW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" name="圖片 26" descr="Academy_Award_trophy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5432" y="3194256"/>
            <a:ext cx="544675" cy="987379"/>
          </a:xfrm>
          <a:prstGeom prst="rect">
            <a:avLst/>
          </a:prstGeom>
        </p:spPr>
      </p:pic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7BE72DC-1333-4D62-89D2-F81B10BF7E8C}"/>
              </a:ext>
            </a:extLst>
          </p:cNvPr>
          <p:cNvGraphicFramePr>
            <a:graphicFrameLocks noGrp="1"/>
          </p:cNvGraphicFramePr>
          <p:nvPr/>
        </p:nvGraphicFramePr>
        <p:xfrm>
          <a:off x="9947824" y="4319006"/>
          <a:ext cx="1699889" cy="14415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9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4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奧斯卡金像獎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36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得獎演員</a:t>
                      </a:r>
                      <a:endParaRPr lang="en-US" altLang="zh-TW" sz="1600" dirty="0"/>
                    </a:p>
                    <a:p>
                      <a:pPr algn="ctr"/>
                      <a:r>
                        <a:rPr lang="zh-TW" altLang="en-US" sz="1600" dirty="0"/>
                        <a:t>受提名演員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圓角矩形 37"/>
          <p:cNvSpPr/>
          <p:nvPr/>
        </p:nvSpPr>
        <p:spPr>
          <a:xfrm>
            <a:off x="8957388" y="1754155"/>
            <a:ext cx="1819470" cy="8864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數據集下載</a:t>
            </a:r>
          </a:p>
        </p:txBody>
      </p:sp>
      <p:sp>
        <p:nvSpPr>
          <p:cNvPr id="39" name="圓角矩形 38"/>
          <p:cNvSpPr/>
          <p:nvPr/>
        </p:nvSpPr>
        <p:spPr>
          <a:xfrm>
            <a:off x="5396205" y="1766596"/>
            <a:ext cx="1819470" cy="8864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網路爬蟲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607975" y="1757264"/>
            <a:ext cx="1819470" cy="8864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Web API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22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146E535-E5D2-4BC1-9EC0-3E64563A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資料處理流程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A24880C-A2E5-456B-9773-B411AF3FD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講者：柯政賢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470EDA8-CFDD-401C-B1AA-698BAF6C1F16}"/>
              </a:ext>
            </a:extLst>
          </p:cNvPr>
          <p:cNvGrpSpPr>
            <a:grpSpLocks/>
          </p:cNvGrpSpPr>
          <p:nvPr/>
        </p:nvGrpSpPr>
        <p:grpSpPr bwMode="auto">
          <a:xfrm>
            <a:off x="10236200" y="2649894"/>
            <a:ext cx="1955800" cy="1955800"/>
            <a:chOff x="2706" y="762"/>
            <a:chExt cx="1232" cy="123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18F67F-ECC1-46C1-BD22-E6447EA228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" y="1194"/>
              <a:ext cx="368" cy="368"/>
            </a:xfrm>
            <a:custGeom>
              <a:avLst/>
              <a:gdLst>
                <a:gd name="T0" fmla="*/ 0 w 368"/>
                <a:gd name="T1" fmla="*/ 184 h 368"/>
                <a:gd name="T2" fmla="*/ 4 w 368"/>
                <a:gd name="T3" fmla="*/ 222 h 368"/>
                <a:gd name="T4" fmla="*/ 14 w 368"/>
                <a:gd name="T5" fmla="*/ 256 h 368"/>
                <a:gd name="T6" fmla="*/ 32 w 368"/>
                <a:gd name="T7" fmla="*/ 286 h 368"/>
                <a:gd name="T8" fmla="*/ 54 w 368"/>
                <a:gd name="T9" fmla="*/ 314 h 368"/>
                <a:gd name="T10" fmla="*/ 82 w 368"/>
                <a:gd name="T11" fmla="*/ 336 h 368"/>
                <a:gd name="T12" fmla="*/ 112 w 368"/>
                <a:gd name="T13" fmla="*/ 354 h 368"/>
                <a:gd name="T14" fmla="*/ 146 w 368"/>
                <a:gd name="T15" fmla="*/ 364 h 368"/>
                <a:gd name="T16" fmla="*/ 184 w 368"/>
                <a:gd name="T17" fmla="*/ 368 h 368"/>
                <a:gd name="T18" fmla="*/ 202 w 368"/>
                <a:gd name="T19" fmla="*/ 368 h 368"/>
                <a:gd name="T20" fmla="*/ 238 w 368"/>
                <a:gd name="T21" fmla="*/ 360 h 368"/>
                <a:gd name="T22" fmla="*/ 272 w 368"/>
                <a:gd name="T23" fmla="*/ 346 h 368"/>
                <a:gd name="T24" fmla="*/ 300 w 368"/>
                <a:gd name="T25" fmla="*/ 326 h 368"/>
                <a:gd name="T26" fmla="*/ 326 w 368"/>
                <a:gd name="T27" fmla="*/ 300 h 368"/>
                <a:gd name="T28" fmla="*/ 346 w 368"/>
                <a:gd name="T29" fmla="*/ 272 h 368"/>
                <a:gd name="T30" fmla="*/ 360 w 368"/>
                <a:gd name="T31" fmla="*/ 238 h 368"/>
                <a:gd name="T32" fmla="*/ 368 w 368"/>
                <a:gd name="T33" fmla="*/ 202 h 368"/>
                <a:gd name="T34" fmla="*/ 368 w 368"/>
                <a:gd name="T35" fmla="*/ 184 h 368"/>
                <a:gd name="T36" fmla="*/ 364 w 368"/>
                <a:gd name="T37" fmla="*/ 146 h 368"/>
                <a:gd name="T38" fmla="*/ 354 w 368"/>
                <a:gd name="T39" fmla="*/ 112 h 368"/>
                <a:gd name="T40" fmla="*/ 336 w 368"/>
                <a:gd name="T41" fmla="*/ 82 h 368"/>
                <a:gd name="T42" fmla="*/ 314 w 368"/>
                <a:gd name="T43" fmla="*/ 54 h 368"/>
                <a:gd name="T44" fmla="*/ 286 w 368"/>
                <a:gd name="T45" fmla="*/ 32 h 368"/>
                <a:gd name="T46" fmla="*/ 256 w 368"/>
                <a:gd name="T47" fmla="*/ 14 h 368"/>
                <a:gd name="T48" fmla="*/ 222 w 368"/>
                <a:gd name="T49" fmla="*/ 4 h 368"/>
                <a:gd name="T50" fmla="*/ 184 w 368"/>
                <a:gd name="T51" fmla="*/ 0 h 368"/>
                <a:gd name="T52" fmla="*/ 166 w 368"/>
                <a:gd name="T53" fmla="*/ 0 h 368"/>
                <a:gd name="T54" fmla="*/ 130 w 368"/>
                <a:gd name="T55" fmla="*/ 8 h 368"/>
                <a:gd name="T56" fmla="*/ 96 w 368"/>
                <a:gd name="T57" fmla="*/ 22 h 368"/>
                <a:gd name="T58" fmla="*/ 68 w 368"/>
                <a:gd name="T59" fmla="*/ 42 h 368"/>
                <a:gd name="T60" fmla="*/ 42 w 368"/>
                <a:gd name="T61" fmla="*/ 68 h 368"/>
                <a:gd name="T62" fmla="*/ 22 w 368"/>
                <a:gd name="T63" fmla="*/ 96 h 368"/>
                <a:gd name="T64" fmla="*/ 8 w 368"/>
                <a:gd name="T65" fmla="*/ 130 h 368"/>
                <a:gd name="T66" fmla="*/ 0 w 368"/>
                <a:gd name="T67" fmla="*/ 166 h 368"/>
                <a:gd name="T68" fmla="*/ 0 w 368"/>
                <a:gd name="T69" fmla="*/ 184 h 368"/>
                <a:gd name="T70" fmla="*/ 80 w 368"/>
                <a:gd name="T71" fmla="*/ 184 h 368"/>
                <a:gd name="T72" fmla="*/ 88 w 368"/>
                <a:gd name="T73" fmla="*/ 144 h 368"/>
                <a:gd name="T74" fmla="*/ 110 w 368"/>
                <a:gd name="T75" fmla="*/ 110 h 368"/>
                <a:gd name="T76" fmla="*/ 144 w 368"/>
                <a:gd name="T77" fmla="*/ 88 h 368"/>
                <a:gd name="T78" fmla="*/ 184 w 368"/>
                <a:gd name="T79" fmla="*/ 80 h 368"/>
                <a:gd name="T80" fmla="*/ 204 w 368"/>
                <a:gd name="T81" fmla="*/ 82 h 368"/>
                <a:gd name="T82" fmla="*/ 242 w 368"/>
                <a:gd name="T83" fmla="*/ 98 h 368"/>
                <a:gd name="T84" fmla="*/ 270 w 368"/>
                <a:gd name="T85" fmla="*/ 126 h 368"/>
                <a:gd name="T86" fmla="*/ 286 w 368"/>
                <a:gd name="T87" fmla="*/ 164 h 368"/>
                <a:gd name="T88" fmla="*/ 288 w 368"/>
                <a:gd name="T89" fmla="*/ 184 h 368"/>
                <a:gd name="T90" fmla="*/ 280 w 368"/>
                <a:gd name="T91" fmla="*/ 224 h 368"/>
                <a:gd name="T92" fmla="*/ 258 w 368"/>
                <a:gd name="T93" fmla="*/ 258 h 368"/>
                <a:gd name="T94" fmla="*/ 224 w 368"/>
                <a:gd name="T95" fmla="*/ 280 h 368"/>
                <a:gd name="T96" fmla="*/ 184 w 368"/>
                <a:gd name="T97" fmla="*/ 288 h 368"/>
                <a:gd name="T98" fmla="*/ 164 w 368"/>
                <a:gd name="T99" fmla="*/ 286 h 368"/>
                <a:gd name="T100" fmla="*/ 126 w 368"/>
                <a:gd name="T101" fmla="*/ 270 h 368"/>
                <a:gd name="T102" fmla="*/ 98 w 368"/>
                <a:gd name="T103" fmla="*/ 242 h 368"/>
                <a:gd name="T104" fmla="*/ 82 w 368"/>
                <a:gd name="T105" fmla="*/ 204 h 368"/>
                <a:gd name="T106" fmla="*/ 80 w 368"/>
                <a:gd name="T107" fmla="*/ 184 h 3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8"/>
                <a:gd name="T163" fmla="*/ 0 h 368"/>
                <a:gd name="T164" fmla="*/ 368 w 368"/>
                <a:gd name="T165" fmla="*/ 368 h 36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8" h="368">
                  <a:moveTo>
                    <a:pt x="0" y="184"/>
                  </a:moveTo>
                  <a:lnTo>
                    <a:pt x="0" y="184"/>
                  </a:lnTo>
                  <a:lnTo>
                    <a:pt x="0" y="202"/>
                  </a:lnTo>
                  <a:lnTo>
                    <a:pt x="4" y="222"/>
                  </a:lnTo>
                  <a:lnTo>
                    <a:pt x="8" y="238"/>
                  </a:lnTo>
                  <a:lnTo>
                    <a:pt x="14" y="256"/>
                  </a:lnTo>
                  <a:lnTo>
                    <a:pt x="22" y="272"/>
                  </a:lnTo>
                  <a:lnTo>
                    <a:pt x="32" y="286"/>
                  </a:lnTo>
                  <a:lnTo>
                    <a:pt x="42" y="300"/>
                  </a:lnTo>
                  <a:lnTo>
                    <a:pt x="54" y="314"/>
                  </a:lnTo>
                  <a:lnTo>
                    <a:pt x="68" y="326"/>
                  </a:lnTo>
                  <a:lnTo>
                    <a:pt x="82" y="336"/>
                  </a:lnTo>
                  <a:lnTo>
                    <a:pt x="96" y="346"/>
                  </a:lnTo>
                  <a:lnTo>
                    <a:pt x="112" y="354"/>
                  </a:lnTo>
                  <a:lnTo>
                    <a:pt x="130" y="360"/>
                  </a:lnTo>
                  <a:lnTo>
                    <a:pt x="146" y="364"/>
                  </a:lnTo>
                  <a:lnTo>
                    <a:pt x="166" y="368"/>
                  </a:lnTo>
                  <a:lnTo>
                    <a:pt x="184" y="368"/>
                  </a:lnTo>
                  <a:lnTo>
                    <a:pt x="202" y="368"/>
                  </a:lnTo>
                  <a:lnTo>
                    <a:pt x="222" y="364"/>
                  </a:lnTo>
                  <a:lnTo>
                    <a:pt x="238" y="360"/>
                  </a:lnTo>
                  <a:lnTo>
                    <a:pt x="256" y="354"/>
                  </a:lnTo>
                  <a:lnTo>
                    <a:pt x="272" y="346"/>
                  </a:lnTo>
                  <a:lnTo>
                    <a:pt x="286" y="336"/>
                  </a:lnTo>
                  <a:lnTo>
                    <a:pt x="300" y="326"/>
                  </a:lnTo>
                  <a:lnTo>
                    <a:pt x="314" y="314"/>
                  </a:lnTo>
                  <a:lnTo>
                    <a:pt x="326" y="300"/>
                  </a:lnTo>
                  <a:lnTo>
                    <a:pt x="336" y="286"/>
                  </a:lnTo>
                  <a:lnTo>
                    <a:pt x="346" y="272"/>
                  </a:lnTo>
                  <a:lnTo>
                    <a:pt x="354" y="256"/>
                  </a:lnTo>
                  <a:lnTo>
                    <a:pt x="360" y="238"/>
                  </a:lnTo>
                  <a:lnTo>
                    <a:pt x="364" y="222"/>
                  </a:lnTo>
                  <a:lnTo>
                    <a:pt x="368" y="202"/>
                  </a:lnTo>
                  <a:lnTo>
                    <a:pt x="368" y="184"/>
                  </a:lnTo>
                  <a:lnTo>
                    <a:pt x="368" y="166"/>
                  </a:lnTo>
                  <a:lnTo>
                    <a:pt x="364" y="146"/>
                  </a:lnTo>
                  <a:lnTo>
                    <a:pt x="360" y="130"/>
                  </a:lnTo>
                  <a:lnTo>
                    <a:pt x="354" y="112"/>
                  </a:lnTo>
                  <a:lnTo>
                    <a:pt x="346" y="96"/>
                  </a:lnTo>
                  <a:lnTo>
                    <a:pt x="336" y="82"/>
                  </a:lnTo>
                  <a:lnTo>
                    <a:pt x="326" y="68"/>
                  </a:lnTo>
                  <a:lnTo>
                    <a:pt x="314" y="54"/>
                  </a:lnTo>
                  <a:lnTo>
                    <a:pt x="300" y="42"/>
                  </a:lnTo>
                  <a:lnTo>
                    <a:pt x="286" y="32"/>
                  </a:lnTo>
                  <a:lnTo>
                    <a:pt x="272" y="22"/>
                  </a:lnTo>
                  <a:lnTo>
                    <a:pt x="256" y="14"/>
                  </a:lnTo>
                  <a:lnTo>
                    <a:pt x="238" y="8"/>
                  </a:lnTo>
                  <a:lnTo>
                    <a:pt x="222" y="4"/>
                  </a:lnTo>
                  <a:lnTo>
                    <a:pt x="202" y="0"/>
                  </a:lnTo>
                  <a:lnTo>
                    <a:pt x="184" y="0"/>
                  </a:lnTo>
                  <a:lnTo>
                    <a:pt x="166" y="0"/>
                  </a:lnTo>
                  <a:lnTo>
                    <a:pt x="146" y="4"/>
                  </a:lnTo>
                  <a:lnTo>
                    <a:pt x="130" y="8"/>
                  </a:lnTo>
                  <a:lnTo>
                    <a:pt x="112" y="14"/>
                  </a:lnTo>
                  <a:lnTo>
                    <a:pt x="96" y="22"/>
                  </a:lnTo>
                  <a:lnTo>
                    <a:pt x="82" y="32"/>
                  </a:lnTo>
                  <a:lnTo>
                    <a:pt x="68" y="42"/>
                  </a:lnTo>
                  <a:lnTo>
                    <a:pt x="54" y="54"/>
                  </a:lnTo>
                  <a:lnTo>
                    <a:pt x="42" y="68"/>
                  </a:lnTo>
                  <a:lnTo>
                    <a:pt x="32" y="82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8" y="130"/>
                  </a:lnTo>
                  <a:lnTo>
                    <a:pt x="4" y="146"/>
                  </a:lnTo>
                  <a:lnTo>
                    <a:pt x="0" y="166"/>
                  </a:lnTo>
                  <a:lnTo>
                    <a:pt x="0" y="184"/>
                  </a:lnTo>
                  <a:close/>
                  <a:moveTo>
                    <a:pt x="80" y="184"/>
                  </a:moveTo>
                  <a:lnTo>
                    <a:pt x="80" y="184"/>
                  </a:lnTo>
                  <a:lnTo>
                    <a:pt x="82" y="164"/>
                  </a:lnTo>
                  <a:lnTo>
                    <a:pt x="88" y="144"/>
                  </a:lnTo>
                  <a:lnTo>
                    <a:pt x="98" y="126"/>
                  </a:lnTo>
                  <a:lnTo>
                    <a:pt x="110" y="110"/>
                  </a:lnTo>
                  <a:lnTo>
                    <a:pt x="126" y="98"/>
                  </a:lnTo>
                  <a:lnTo>
                    <a:pt x="144" y="88"/>
                  </a:lnTo>
                  <a:lnTo>
                    <a:pt x="164" y="82"/>
                  </a:lnTo>
                  <a:lnTo>
                    <a:pt x="184" y="80"/>
                  </a:lnTo>
                  <a:lnTo>
                    <a:pt x="204" y="82"/>
                  </a:lnTo>
                  <a:lnTo>
                    <a:pt x="224" y="88"/>
                  </a:lnTo>
                  <a:lnTo>
                    <a:pt x="242" y="98"/>
                  </a:lnTo>
                  <a:lnTo>
                    <a:pt x="258" y="110"/>
                  </a:lnTo>
                  <a:lnTo>
                    <a:pt x="270" y="126"/>
                  </a:lnTo>
                  <a:lnTo>
                    <a:pt x="280" y="144"/>
                  </a:lnTo>
                  <a:lnTo>
                    <a:pt x="286" y="164"/>
                  </a:lnTo>
                  <a:lnTo>
                    <a:pt x="288" y="184"/>
                  </a:lnTo>
                  <a:lnTo>
                    <a:pt x="286" y="204"/>
                  </a:lnTo>
                  <a:lnTo>
                    <a:pt x="280" y="224"/>
                  </a:lnTo>
                  <a:lnTo>
                    <a:pt x="270" y="242"/>
                  </a:lnTo>
                  <a:lnTo>
                    <a:pt x="258" y="258"/>
                  </a:lnTo>
                  <a:lnTo>
                    <a:pt x="242" y="270"/>
                  </a:lnTo>
                  <a:lnTo>
                    <a:pt x="224" y="280"/>
                  </a:lnTo>
                  <a:lnTo>
                    <a:pt x="204" y="286"/>
                  </a:lnTo>
                  <a:lnTo>
                    <a:pt x="184" y="288"/>
                  </a:lnTo>
                  <a:lnTo>
                    <a:pt x="164" y="286"/>
                  </a:lnTo>
                  <a:lnTo>
                    <a:pt x="144" y="280"/>
                  </a:lnTo>
                  <a:lnTo>
                    <a:pt x="126" y="270"/>
                  </a:lnTo>
                  <a:lnTo>
                    <a:pt x="110" y="258"/>
                  </a:lnTo>
                  <a:lnTo>
                    <a:pt x="98" y="242"/>
                  </a:lnTo>
                  <a:lnTo>
                    <a:pt x="88" y="224"/>
                  </a:lnTo>
                  <a:lnTo>
                    <a:pt x="82" y="204"/>
                  </a:lnTo>
                  <a:lnTo>
                    <a:pt x="80" y="184"/>
                  </a:lnTo>
                  <a:close/>
                </a:path>
              </a:pathLst>
            </a:custGeom>
            <a:solidFill>
              <a:srgbClr val="654E2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36BAA77-EC21-44FF-91F8-F4695C31A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4" y="1050"/>
              <a:ext cx="656" cy="656"/>
            </a:xfrm>
            <a:custGeom>
              <a:avLst/>
              <a:gdLst>
                <a:gd name="T0" fmla="*/ 2 w 656"/>
                <a:gd name="T1" fmla="*/ 362 h 656"/>
                <a:gd name="T2" fmla="*/ 26 w 656"/>
                <a:gd name="T3" fmla="*/ 456 h 656"/>
                <a:gd name="T4" fmla="*/ 74 w 656"/>
                <a:gd name="T5" fmla="*/ 536 h 656"/>
                <a:gd name="T6" fmla="*/ 144 w 656"/>
                <a:gd name="T7" fmla="*/ 600 h 656"/>
                <a:gd name="T8" fmla="*/ 230 w 656"/>
                <a:gd name="T9" fmla="*/ 642 h 656"/>
                <a:gd name="T10" fmla="*/ 328 w 656"/>
                <a:gd name="T11" fmla="*/ 656 h 656"/>
                <a:gd name="T12" fmla="*/ 394 w 656"/>
                <a:gd name="T13" fmla="*/ 650 h 656"/>
                <a:gd name="T14" fmla="*/ 484 w 656"/>
                <a:gd name="T15" fmla="*/ 616 h 656"/>
                <a:gd name="T16" fmla="*/ 560 w 656"/>
                <a:gd name="T17" fmla="*/ 560 h 656"/>
                <a:gd name="T18" fmla="*/ 616 w 656"/>
                <a:gd name="T19" fmla="*/ 484 h 656"/>
                <a:gd name="T20" fmla="*/ 650 w 656"/>
                <a:gd name="T21" fmla="*/ 394 h 656"/>
                <a:gd name="T22" fmla="*/ 656 w 656"/>
                <a:gd name="T23" fmla="*/ 328 h 656"/>
                <a:gd name="T24" fmla="*/ 642 w 656"/>
                <a:gd name="T25" fmla="*/ 230 h 656"/>
                <a:gd name="T26" fmla="*/ 600 w 656"/>
                <a:gd name="T27" fmla="*/ 144 h 656"/>
                <a:gd name="T28" fmla="*/ 536 w 656"/>
                <a:gd name="T29" fmla="*/ 74 h 656"/>
                <a:gd name="T30" fmla="*/ 456 w 656"/>
                <a:gd name="T31" fmla="*/ 26 h 656"/>
                <a:gd name="T32" fmla="*/ 362 w 656"/>
                <a:gd name="T33" fmla="*/ 2 h 656"/>
                <a:gd name="T34" fmla="*/ 294 w 656"/>
                <a:gd name="T35" fmla="*/ 2 h 656"/>
                <a:gd name="T36" fmla="*/ 200 w 656"/>
                <a:gd name="T37" fmla="*/ 26 h 656"/>
                <a:gd name="T38" fmla="*/ 120 w 656"/>
                <a:gd name="T39" fmla="*/ 74 h 656"/>
                <a:gd name="T40" fmla="*/ 56 w 656"/>
                <a:gd name="T41" fmla="*/ 144 h 656"/>
                <a:gd name="T42" fmla="*/ 14 w 656"/>
                <a:gd name="T43" fmla="*/ 230 h 656"/>
                <a:gd name="T44" fmla="*/ 0 w 656"/>
                <a:gd name="T45" fmla="*/ 328 h 656"/>
                <a:gd name="T46" fmla="*/ 80 w 656"/>
                <a:gd name="T47" fmla="*/ 328 h 656"/>
                <a:gd name="T48" fmla="*/ 92 w 656"/>
                <a:gd name="T49" fmla="*/ 254 h 656"/>
                <a:gd name="T50" fmla="*/ 122 w 656"/>
                <a:gd name="T51" fmla="*/ 190 h 656"/>
                <a:gd name="T52" fmla="*/ 170 w 656"/>
                <a:gd name="T53" fmla="*/ 136 h 656"/>
                <a:gd name="T54" fmla="*/ 232 w 656"/>
                <a:gd name="T55" fmla="*/ 100 h 656"/>
                <a:gd name="T56" fmla="*/ 302 w 656"/>
                <a:gd name="T57" fmla="*/ 82 h 656"/>
                <a:gd name="T58" fmla="*/ 354 w 656"/>
                <a:gd name="T59" fmla="*/ 82 h 656"/>
                <a:gd name="T60" fmla="*/ 424 w 656"/>
                <a:gd name="T61" fmla="*/ 100 h 656"/>
                <a:gd name="T62" fmla="*/ 486 w 656"/>
                <a:gd name="T63" fmla="*/ 136 h 656"/>
                <a:gd name="T64" fmla="*/ 534 w 656"/>
                <a:gd name="T65" fmla="*/ 190 h 656"/>
                <a:gd name="T66" fmla="*/ 564 w 656"/>
                <a:gd name="T67" fmla="*/ 254 h 656"/>
                <a:gd name="T68" fmla="*/ 576 w 656"/>
                <a:gd name="T69" fmla="*/ 328 h 656"/>
                <a:gd name="T70" fmla="*/ 570 w 656"/>
                <a:gd name="T71" fmla="*/ 378 h 656"/>
                <a:gd name="T72" fmla="*/ 546 w 656"/>
                <a:gd name="T73" fmla="*/ 446 h 656"/>
                <a:gd name="T74" fmla="*/ 504 w 656"/>
                <a:gd name="T75" fmla="*/ 504 h 656"/>
                <a:gd name="T76" fmla="*/ 446 w 656"/>
                <a:gd name="T77" fmla="*/ 546 h 656"/>
                <a:gd name="T78" fmla="*/ 378 w 656"/>
                <a:gd name="T79" fmla="*/ 570 h 656"/>
                <a:gd name="T80" fmla="*/ 328 w 656"/>
                <a:gd name="T81" fmla="*/ 576 h 656"/>
                <a:gd name="T82" fmla="*/ 254 w 656"/>
                <a:gd name="T83" fmla="*/ 564 h 656"/>
                <a:gd name="T84" fmla="*/ 190 w 656"/>
                <a:gd name="T85" fmla="*/ 534 h 656"/>
                <a:gd name="T86" fmla="*/ 136 w 656"/>
                <a:gd name="T87" fmla="*/ 486 h 656"/>
                <a:gd name="T88" fmla="*/ 100 w 656"/>
                <a:gd name="T89" fmla="*/ 424 h 656"/>
                <a:gd name="T90" fmla="*/ 82 w 656"/>
                <a:gd name="T91" fmla="*/ 354 h 6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56"/>
                <a:gd name="T139" fmla="*/ 0 h 656"/>
                <a:gd name="T140" fmla="*/ 656 w 656"/>
                <a:gd name="T141" fmla="*/ 656 h 65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56" h="656">
                  <a:moveTo>
                    <a:pt x="0" y="328"/>
                  </a:moveTo>
                  <a:lnTo>
                    <a:pt x="0" y="328"/>
                  </a:lnTo>
                  <a:lnTo>
                    <a:pt x="2" y="362"/>
                  </a:lnTo>
                  <a:lnTo>
                    <a:pt x="6" y="394"/>
                  </a:lnTo>
                  <a:lnTo>
                    <a:pt x="14" y="426"/>
                  </a:lnTo>
                  <a:lnTo>
                    <a:pt x="26" y="456"/>
                  </a:lnTo>
                  <a:lnTo>
                    <a:pt x="40" y="484"/>
                  </a:lnTo>
                  <a:lnTo>
                    <a:pt x="56" y="512"/>
                  </a:lnTo>
                  <a:lnTo>
                    <a:pt x="74" y="536"/>
                  </a:lnTo>
                  <a:lnTo>
                    <a:pt x="96" y="560"/>
                  </a:lnTo>
                  <a:lnTo>
                    <a:pt x="120" y="582"/>
                  </a:lnTo>
                  <a:lnTo>
                    <a:pt x="144" y="600"/>
                  </a:lnTo>
                  <a:lnTo>
                    <a:pt x="172" y="616"/>
                  </a:lnTo>
                  <a:lnTo>
                    <a:pt x="200" y="630"/>
                  </a:lnTo>
                  <a:lnTo>
                    <a:pt x="230" y="642"/>
                  </a:lnTo>
                  <a:lnTo>
                    <a:pt x="262" y="650"/>
                  </a:lnTo>
                  <a:lnTo>
                    <a:pt x="294" y="654"/>
                  </a:lnTo>
                  <a:lnTo>
                    <a:pt x="328" y="656"/>
                  </a:lnTo>
                  <a:lnTo>
                    <a:pt x="362" y="654"/>
                  </a:lnTo>
                  <a:lnTo>
                    <a:pt x="394" y="650"/>
                  </a:lnTo>
                  <a:lnTo>
                    <a:pt x="426" y="642"/>
                  </a:lnTo>
                  <a:lnTo>
                    <a:pt x="456" y="630"/>
                  </a:lnTo>
                  <a:lnTo>
                    <a:pt x="484" y="616"/>
                  </a:lnTo>
                  <a:lnTo>
                    <a:pt x="512" y="600"/>
                  </a:lnTo>
                  <a:lnTo>
                    <a:pt x="536" y="582"/>
                  </a:lnTo>
                  <a:lnTo>
                    <a:pt x="560" y="560"/>
                  </a:lnTo>
                  <a:lnTo>
                    <a:pt x="582" y="536"/>
                  </a:lnTo>
                  <a:lnTo>
                    <a:pt x="600" y="512"/>
                  </a:lnTo>
                  <a:lnTo>
                    <a:pt x="616" y="484"/>
                  </a:lnTo>
                  <a:lnTo>
                    <a:pt x="630" y="456"/>
                  </a:lnTo>
                  <a:lnTo>
                    <a:pt x="642" y="426"/>
                  </a:lnTo>
                  <a:lnTo>
                    <a:pt x="650" y="394"/>
                  </a:lnTo>
                  <a:lnTo>
                    <a:pt x="654" y="362"/>
                  </a:lnTo>
                  <a:lnTo>
                    <a:pt x="656" y="328"/>
                  </a:lnTo>
                  <a:lnTo>
                    <a:pt x="654" y="294"/>
                  </a:lnTo>
                  <a:lnTo>
                    <a:pt x="650" y="262"/>
                  </a:lnTo>
                  <a:lnTo>
                    <a:pt x="642" y="230"/>
                  </a:lnTo>
                  <a:lnTo>
                    <a:pt x="630" y="200"/>
                  </a:lnTo>
                  <a:lnTo>
                    <a:pt x="616" y="172"/>
                  </a:lnTo>
                  <a:lnTo>
                    <a:pt x="600" y="144"/>
                  </a:lnTo>
                  <a:lnTo>
                    <a:pt x="582" y="120"/>
                  </a:lnTo>
                  <a:lnTo>
                    <a:pt x="560" y="96"/>
                  </a:lnTo>
                  <a:lnTo>
                    <a:pt x="536" y="74"/>
                  </a:lnTo>
                  <a:lnTo>
                    <a:pt x="512" y="56"/>
                  </a:lnTo>
                  <a:lnTo>
                    <a:pt x="484" y="40"/>
                  </a:lnTo>
                  <a:lnTo>
                    <a:pt x="456" y="26"/>
                  </a:lnTo>
                  <a:lnTo>
                    <a:pt x="426" y="14"/>
                  </a:lnTo>
                  <a:lnTo>
                    <a:pt x="394" y="6"/>
                  </a:lnTo>
                  <a:lnTo>
                    <a:pt x="362" y="2"/>
                  </a:lnTo>
                  <a:lnTo>
                    <a:pt x="328" y="0"/>
                  </a:lnTo>
                  <a:lnTo>
                    <a:pt x="294" y="2"/>
                  </a:lnTo>
                  <a:lnTo>
                    <a:pt x="262" y="6"/>
                  </a:lnTo>
                  <a:lnTo>
                    <a:pt x="230" y="14"/>
                  </a:lnTo>
                  <a:lnTo>
                    <a:pt x="200" y="26"/>
                  </a:lnTo>
                  <a:lnTo>
                    <a:pt x="172" y="40"/>
                  </a:lnTo>
                  <a:lnTo>
                    <a:pt x="144" y="56"/>
                  </a:lnTo>
                  <a:lnTo>
                    <a:pt x="120" y="74"/>
                  </a:lnTo>
                  <a:lnTo>
                    <a:pt x="96" y="96"/>
                  </a:lnTo>
                  <a:lnTo>
                    <a:pt x="74" y="120"/>
                  </a:lnTo>
                  <a:lnTo>
                    <a:pt x="56" y="144"/>
                  </a:lnTo>
                  <a:lnTo>
                    <a:pt x="40" y="172"/>
                  </a:lnTo>
                  <a:lnTo>
                    <a:pt x="26" y="200"/>
                  </a:lnTo>
                  <a:lnTo>
                    <a:pt x="14" y="230"/>
                  </a:lnTo>
                  <a:lnTo>
                    <a:pt x="6" y="262"/>
                  </a:lnTo>
                  <a:lnTo>
                    <a:pt x="2" y="294"/>
                  </a:lnTo>
                  <a:lnTo>
                    <a:pt x="0" y="328"/>
                  </a:lnTo>
                  <a:close/>
                  <a:moveTo>
                    <a:pt x="80" y="328"/>
                  </a:moveTo>
                  <a:lnTo>
                    <a:pt x="80" y="328"/>
                  </a:lnTo>
                  <a:lnTo>
                    <a:pt x="82" y="302"/>
                  </a:lnTo>
                  <a:lnTo>
                    <a:pt x="86" y="278"/>
                  </a:lnTo>
                  <a:lnTo>
                    <a:pt x="92" y="254"/>
                  </a:lnTo>
                  <a:lnTo>
                    <a:pt x="100" y="232"/>
                  </a:lnTo>
                  <a:lnTo>
                    <a:pt x="110" y="210"/>
                  </a:lnTo>
                  <a:lnTo>
                    <a:pt x="122" y="190"/>
                  </a:lnTo>
                  <a:lnTo>
                    <a:pt x="136" y="170"/>
                  </a:lnTo>
                  <a:lnTo>
                    <a:pt x="152" y="152"/>
                  </a:lnTo>
                  <a:lnTo>
                    <a:pt x="170" y="136"/>
                  </a:lnTo>
                  <a:lnTo>
                    <a:pt x="190" y="122"/>
                  </a:lnTo>
                  <a:lnTo>
                    <a:pt x="210" y="110"/>
                  </a:lnTo>
                  <a:lnTo>
                    <a:pt x="232" y="100"/>
                  </a:lnTo>
                  <a:lnTo>
                    <a:pt x="254" y="92"/>
                  </a:lnTo>
                  <a:lnTo>
                    <a:pt x="278" y="86"/>
                  </a:lnTo>
                  <a:lnTo>
                    <a:pt x="302" y="82"/>
                  </a:lnTo>
                  <a:lnTo>
                    <a:pt x="328" y="80"/>
                  </a:lnTo>
                  <a:lnTo>
                    <a:pt x="354" y="82"/>
                  </a:lnTo>
                  <a:lnTo>
                    <a:pt x="378" y="86"/>
                  </a:lnTo>
                  <a:lnTo>
                    <a:pt x="402" y="92"/>
                  </a:lnTo>
                  <a:lnTo>
                    <a:pt x="424" y="100"/>
                  </a:lnTo>
                  <a:lnTo>
                    <a:pt x="446" y="110"/>
                  </a:lnTo>
                  <a:lnTo>
                    <a:pt x="466" y="122"/>
                  </a:lnTo>
                  <a:lnTo>
                    <a:pt x="486" y="136"/>
                  </a:lnTo>
                  <a:lnTo>
                    <a:pt x="504" y="152"/>
                  </a:lnTo>
                  <a:lnTo>
                    <a:pt x="520" y="170"/>
                  </a:lnTo>
                  <a:lnTo>
                    <a:pt x="534" y="190"/>
                  </a:lnTo>
                  <a:lnTo>
                    <a:pt x="546" y="210"/>
                  </a:lnTo>
                  <a:lnTo>
                    <a:pt x="556" y="232"/>
                  </a:lnTo>
                  <a:lnTo>
                    <a:pt x="564" y="254"/>
                  </a:lnTo>
                  <a:lnTo>
                    <a:pt x="570" y="278"/>
                  </a:lnTo>
                  <a:lnTo>
                    <a:pt x="574" y="302"/>
                  </a:lnTo>
                  <a:lnTo>
                    <a:pt x="576" y="328"/>
                  </a:lnTo>
                  <a:lnTo>
                    <a:pt x="574" y="354"/>
                  </a:lnTo>
                  <a:lnTo>
                    <a:pt x="570" y="378"/>
                  </a:lnTo>
                  <a:lnTo>
                    <a:pt x="564" y="402"/>
                  </a:lnTo>
                  <a:lnTo>
                    <a:pt x="556" y="424"/>
                  </a:lnTo>
                  <a:lnTo>
                    <a:pt x="546" y="446"/>
                  </a:lnTo>
                  <a:lnTo>
                    <a:pt x="534" y="466"/>
                  </a:lnTo>
                  <a:lnTo>
                    <a:pt x="520" y="486"/>
                  </a:lnTo>
                  <a:lnTo>
                    <a:pt x="504" y="504"/>
                  </a:lnTo>
                  <a:lnTo>
                    <a:pt x="486" y="520"/>
                  </a:lnTo>
                  <a:lnTo>
                    <a:pt x="466" y="534"/>
                  </a:lnTo>
                  <a:lnTo>
                    <a:pt x="446" y="546"/>
                  </a:lnTo>
                  <a:lnTo>
                    <a:pt x="424" y="556"/>
                  </a:lnTo>
                  <a:lnTo>
                    <a:pt x="402" y="564"/>
                  </a:lnTo>
                  <a:lnTo>
                    <a:pt x="378" y="570"/>
                  </a:lnTo>
                  <a:lnTo>
                    <a:pt x="354" y="574"/>
                  </a:lnTo>
                  <a:lnTo>
                    <a:pt x="328" y="576"/>
                  </a:lnTo>
                  <a:lnTo>
                    <a:pt x="302" y="574"/>
                  </a:lnTo>
                  <a:lnTo>
                    <a:pt x="278" y="570"/>
                  </a:lnTo>
                  <a:lnTo>
                    <a:pt x="254" y="564"/>
                  </a:lnTo>
                  <a:lnTo>
                    <a:pt x="232" y="556"/>
                  </a:lnTo>
                  <a:lnTo>
                    <a:pt x="210" y="546"/>
                  </a:lnTo>
                  <a:lnTo>
                    <a:pt x="190" y="534"/>
                  </a:lnTo>
                  <a:lnTo>
                    <a:pt x="170" y="520"/>
                  </a:lnTo>
                  <a:lnTo>
                    <a:pt x="152" y="504"/>
                  </a:lnTo>
                  <a:lnTo>
                    <a:pt x="136" y="486"/>
                  </a:lnTo>
                  <a:lnTo>
                    <a:pt x="122" y="466"/>
                  </a:lnTo>
                  <a:lnTo>
                    <a:pt x="110" y="446"/>
                  </a:lnTo>
                  <a:lnTo>
                    <a:pt x="100" y="424"/>
                  </a:lnTo>
                  <a:lnTo>
                    <a:pt x="92" y="402"/>
                  </a:lnTo>
                  <a:lnTo>
                    <a:pt x="86" y="378"/>
                  </a:lnTo>
                  <a:lnTo>
                    <a:pt x="82" y="354"/>
                  </a:lnTo>
                  <a:lnTo>
                    <a:pt x="80" y="328"/>
                  </a:lnTo>
                  <a:close/>
                </a:path>
              </a:pathLst>
            </a:custGeom>
            <a:solidFill>
              <a:srgbClr val="654E25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D54827-FE92-4F8E-987B-7846A9522C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0" y="906"/>
              <a:ext cx="944" cy="944"/>
            </a:xfrm>
            <a:custGeom>
              <a:avLst/>
              <a:gdLst>
                <a:gd name="T0" fmla="*/ 0 w 944"/>
                <a:gd name="T1" fmla="*/ 496 h 944"/>
                <a:gd name="T2" fmla="*/ 10 w 944"/>
                <a:gd name="T3" fmla="*/ 568 h 944"/>
                <a:gd name="T4" fmla="*/ 58 w 944"/>
                <a:gd name="T5" fmla="*/ 696 h 944"/>
                <a:gd name="T6" fmla="*/ 138 w 944"/>
                <a:gd name="T7" fmla="*/ 806 h 944"/>
                <a:gd name="T8" fmla="*/ 248 w 944"/>
                <a:gd name="T9" fmla="*/ 886 h 944"/>
                <a:gd name="T10" fmla="*/ 376 w 944"/>
                <a:gd name="T11" fmla="*/ 934 h 944"/>
                <a:gd name="T12" fmla="*/ 448 w 944"/>
                <a:gd name="T13" fmla="*/ 944 h 944"/>
                <a:gd name="T14" fmla="*/ 496 w 944"/>
                <a:gd name="T15" fmla="*/ 944 h 944"/>
                <a:gd name="T16" fmla="*/ 568 w 944"/>
                <a:gd name="T17" fmla="*/ 934 h 944"/>
                <a:gd name="T18" fmla="*/ 696 w 944"/>
                <a:gd name="T19" fmla="*/ 886 h 944"/>
                <a:gd name="T20" fmla="*/ 806 w 944"/>
                <a:gd name="T21" fmla="*/ 806 h 944"/>
                <a:gd name="T22" fmla="*/ 886 w 944"/>
                <a:gd name="T23" fmla="*/ 696 h 944"/>
                <a:gd name="T24" fmla="*/ 934 w 944"/>
                <a:gd name="T25" fmla="*/ 568 h 944"/>
                <a:gd name="T26" fmla="*/ 944 w 944"/>
                <a:gd name="T27" fmla="*/ 496 h 944"/>
                <a:gd name="T28" fmla="*/ 944 w 944"/>
                <a:gd name="T29" fmla="*/ 448 h 944"/>
                <a:gd name="T30" fmla="*/ 934 w 944"/>
                <a:gd name="T31" fmla="*/ 376 h 944"/>
                <a:gd name="T32" fmla="*/ 886 w 944"/>
                <a:gd name="T33" fmla="*/ 248 h 944"/>
                <a:gd name="T34" fmla="*/ 806 w 944"/>
                <a:gd name="T35" fmla="*/ 138 h 944"/>
                <a:gd name="T36" fmla="*/ 696 w 944"/>
                <a:gd name="T37" fmla="*/ 58 h 944"/>
                <a:gd name="T38" fmla="*/ 568 w 944"/>
                <a:gd name="T39" fmla="*/ 10 h 944"/>
                <a:gd name="T40" fmla="*/ 496 w 944"/>
                <a:gd name="T41" fmla="*/ 0 h 944"/>
                <a:gd name="T42" fmla="*/ 448 w 944"/>
                <a:gd name="T43" fmla="*/ 0 h 944"/>
                <a:gd name="T44" fmla="*/ 376 w 944"/>
                <a:gd name="T45" fmla="*/ 10 h 944"/>
                <a:gd name="T46" fmla="*/ 248 w 944"/>
                <a:gd name="T47" fmla="*/ 58 h 944"/>
                <a:gd name="T48" fmla="*/ 138 w 944"/>
                <a:gd name="T49" fmla="*/ 138 h 944"/>
                <a:gd name="T50" fmla="*/ 58 w 944"/>
                <a:gd name="T51" fmla="*/ 248 h 944"/>
                <a:gd name="T52" fmla="*/ 10 w 944"/>
                <a:gd name="T53" fmla="*/ 376 h 944"/>
                <a:gd name="T54" fmla="*/ 0 w 944"/>
                <a:gd name="T55" fmla="*/ 448 h 944"/>
                <a:gd name="T56" fmla="*/ 80 w 944"/>
                <a:gd name="T57" fmla="*/ 472 h 944"/>
                <a:gd name="T58" fmla="*/ 88 w 944"/>
                <a:gd name="T59" fmla="*/ 394 h 944"/>
                <a:gd name="T60" fmla="*/ 128 w 944"/>
                <a:gd name="T61" fmla="*/ 286 h 944"/>
                <a:gd name="T62" fmla="*/ 194 w 944"/>
                <a:gd name="T63" fmla="*/ 194 h 944"/>
                <a:gd name="T64" fmla="*/ 286 w 944"/>
                <a:gd name="T65" fmla="*/ 128 h 944"/>
                <a:gd name="T66" fmla="*/ 394 w 944"/>
                <a:gd name="T67" fmla="*/ 88 h 944"/>
                <a:gd name="T68" fmla="*/ 472 w 944"/>
                <a:gd name="T69" fmla="*/ 80 h 944"/>
                <a:gd name="T70" fmla="*/ 588 w 944"/>
                <a:gd name="T71" fmla="*/ 98 h 944"/>
                <a:gd name="T72" fmla="*/ 692 w 944"/>
                <a:gd name="T73" fmla="*/ 148 h 944"/>
                <a:gd name="T74" fmla="*/ 774 w 944"/>
                <a:gd name="T75" fmla="*/ 222 h 944"/>
                <a:gd name="T76" fmla="*/ 834 w 944"/>
                <a:gd name="T77" fmla="*/ 320 h 944"/>
                <a:gd name="T78" fmla="*/ 862 w 944"/>
                <a:gd name="T79" fmla="*/ 432 h 944"/>
                <a:gd name="T80" fmla="*/ 862 w 944"/>
                <a:gd name="T81" fmla="*/ 512 h 944"/>
                <a:gd name="T82" fmla="*/ 834 w 944"/>
                <a:gd name="T83" fmla="*/ 624 h 944"/>
                <a:gd name="T84" fmla="*/ 774 w 944"/>
                <a:gd name="T85" fmla="*/ 722 h 944"/>
                <a:gd name="T86" fmla="*/ 692 w 944"/>
                <a:gd name="T87" fmla="*/ 796 h 944"/>
                <a:gd name="T88" fmla="*/ 588 w 944"/>
                <a:gd name="T89" fmla="*/ 846 h 944"/>
                <a:gd name="T90" fmla="*/ 472 w 944"/>
                <a:gd name="T91" fmla="*/ 864 h 944"/>
                <a:gd name="T92" fmla="*/ 394 w 944"/>
                <a:gd name="T93" fmla="*/ 856 h 944"/>
                <a:gd name="T94" fmla="*/ 286 w 944"/>
                <a:gd name="T95" fmla="*/ 816 h 944"/>
                <a:gd name="T96" fmla="*/ 194 w 944"/>
                <a:gd name="T97" fmla="*/ 750 h 944"/>
                <a:gd name="T98" fmla="*/ 128 w 944"/>
                <a:gd name="T99" fmla="*/ 658 h 944"/>
                <a:gd name="T100" fmla="*/ 88 w 944"/>
                <a:gd name="T101" fmla="*/ 550 h 944"/>
                <a:gd name="T102" fmla="*/ 80 w 944"/>
                <a:gd name="T103" fmla="*/ 472 h 9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44"/>
                <a:gd name="T157" fmla="*/ 0 h 944"/>
                <a:gd name="T158" fmla="*/ 944 w 944"/>
                <a:gd name="T159" fmla="*/ 944 h 94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44" h="944">
                  <a:moveTo>
                    <a:pt x="0" y="472"/>
                  </a:moveTo>
                  <a:lnTo>
                    <a:pt x="0" y="472"/>
                  </a:lnTo>
                  <a:lnTo>
                    <a:pt x="0" y="496"/>
                  </a:lnTo>
                  <a:lnTo>
                    <a:pt x="2" y="520"/>
                  </a:lnTo>
                  <a:lnTo>
                    <a:pt x="6" y="544"/>
                  </a:lnTo>
                  <a:lnTo>
                    <a:pt x="10" y="568"/>
                  </a:lnTo>
                  <a:lnTo>
                    <a:pt x="22" y="612"/>
                  </a:lnTo>
                  <a:lnTo>
                    <a:pt x="38" y="656"/>
                  </a:lnTo>
                  <a:lnTo>
                    <a:pt x="58" y="696"/>
                  </a:lnTo>
                  <a:lnTo>
                    <a:pt x="80" y="736"/>
                  </a:lnTo>
                  <a:lnTo>
                    <a:pt x="108" y="772"/>
                  </a:lnTo>
                  <a:lnTo>
                    <a:pt x="138" y="806"/>
                  </a:lnTo>
                  <a:lnTo>
                    <a:pt x="172" y="836"/>
                  </a:lnTo>
                  <a:lnTo>
                    <a:pt x="208" y="864"/>
                  </a:lnTo>
                  <a:lnTo>
                    <a:pt x="248" y="886"/>
                  </a:lnTo>
                  <a:lnTo>
                    <a:pt x="288" y="906"/>
                  </a:lnTo>
                  <a:lnTo>
                    <a:pt x="332" y="922"/>
                  </a:lnTo>
                  <a:lnTo>
                    <a:pt x="376" y="934"/>
                  </a:lnTo>
                  <a:lnTo>
                    <a:pt x="400" y="938"/>
                  </a:lnTo>
                  <a:lnTo>
                    <a:pt x="424" y="942"/>
                  </a:lnTo>
                  <a:lnTo>
                    <a:pt x="448" y="944"/>
                  </a:lnTo>
                  <a:lnTo>
                    <a:pt x="472" y="944"/>
                  </a:lnTo>
                  <a:lnTo>
                    <a:pt x="496" y="944"/>
                  </a:lnTo>
                  <a:lnTo>
                    <a:pt x="520" y="942"/>
                  </a:lnTo>
                  <a:lnTo>
                    <a:pt x="544" y="938"/>
                  </a:lnTo>
                  <a:lnTo>
                    <a:pt x="568" y="934"/>
                  </a:lnTo>
                  <a:lnTo>
                    <a:pt x="612" y="922"/>
                  </a:lnTo>
                  <a:lnTo>
                    <a:pt x="656" y="906"/>
                  </a:lnTo>
                  <a:lnTo>
                    <a:pt x="696" y="886"/>
                  </a:lnTo>
                  <a:lnTo>
                    <a:pt x="736" y="864"/>
                  </a:lnTo>
                  <a:lnTo>
                    <a:pt x="772" y="836"/>
                  </a:lnTo>
                  <a:lnTo>
                    <a:pt x="806" y="806"/>
                  </a:lnTo>
                  <a:lnTo>
                    <a:pt x="836" y="772"/>
                  </a:lnTo>
                  <a:lnTo>
                    <a:pt x="864" y="736"/>
                  </a:lnTo>
                  <a:lnTo>
                    <a:pt x="886" y="696"/>
                  </a:lnTo>
                  <a:lnTo>
                    <a:pt x="906" y="656"/>
                  </a:lnTo>
                  <a:lnTo>
                    <a:pt x="922" y="612"/>
                  </a:lnTo>
                  <a:lnTo>
                    <a:pt x="934" y="568"/>
                  </a:lnTo>
                  <a:lnTo>
                    <a:pt x="938" y="544"/>
                  </a:lnTo>
                  <a:lnTo>
                    <a:pt x="942" y="520"/>
                  </a:lnTo>
                  <a:lnTo>
                    <a:pt x="944" y="496"/>
                  </a:lnTo>
                  <a:lnTo>
                    <a:pt x="944" y="472"/>
                  </a:lnTo>
                  <a:lnTo>
                    <a:pt x="944" y="448"/>
                  </a:lnTo>
                  <a:lnTo>
                    <a:pt x="942" y="424"/>
                  </a:lnTo>
                  <a:lnTo>
                    <a:pt x="938" y="400"/>
                  </a:lnTo>
                  <a:lnTo>
                    <a:pt x="934" y="376"/>
                  </a:lnTo>
                  <a:lnTo>
                    <a:pt x="922" y="332"/>
                  </a:lnTo>
                  <a:lnTo>
                    <a:pt x="906" y="288"/>
                  </a:lnTo>
                  <a:lnTo>
                    <a:pt x="886" y="248"/>
                  </a:lnTo>
                  <a:lnTo>
                    <a:pt x="864" y="208"/>
                  </a:lnTo>
                  <a:lnTo>
                    <a:pt x="836" y="172"/>
                  </a:lnTo>
                  <a:lnTo>
                    <a:pt x="806" y="138"/>
                  </a:lnTo>
                  <a:lnTo>
                    <a:pt x="772" y="108"/>
                  </a:lnTo>
                  <a:lnTo>
                    <a:pt x="736" y="80"/>
                  </a:lnTo>
                  <a:lnTo>
                    <a:pt x="696" y="58"/>
                  </a:lnTo>
                  <a:lnTo>
                    <a:pt x="656" y="38"/>
                  </a:lnTo>
                  <a:lnTo>
                    <a:pt x="612" y="22"/>
                  </a:lnTo>
                  <a:lnTo>
                    <a:pt x="568" y="10"/>
                  </a:lnTo>
                  <a:lnTo>
                    <a:pt x="544" y="6"/>
                  </a:lnTo>
                  <a:lnTo>
                    <a:pt x="520" y="2"/>
                  </a:lnTo>
                  <a:lnTo>
                    <a:pt x="496" y="0"/>
                  </a:lnTo>
                  <a:lnTo>
                    <a:pt x="472" y="0"/>
                  </a:lnTo>
                  <a:lnTo>
                    <a:pt x="448" y="0"/>
                  </a:lnTo>
                  <a:lnTo>
                    <a:pt x="424" y="2"/>
                  </a:lnTo>
                  <a:lnTo>
                    <a:pt x="400" y="6"/>
                  </a:lnTo>
                  <a:lnTo>
                    <a:pt x="376" y="10"/>
                  </a:lnTo>
                  <a:lnTo>
                    <a:pt x="332" y="22"/>
                  </a:lnTo>
                  <a:lnTo>
                    <a:pt x="288" y="38"/>
                  </a:lnTo>
                  <a:lnTo>
                    <a:pt x="248" y="58"/>
                  </a:lnTo>
                  <a:lnTo>
                    <a:pt x="208" y="80"/>
                  </a:lnTo>
                  <a:lnTo>
                    <a:pt x="172" y="108"/>
                  </a:lnTo>
                  <a:lnTo>
                    <a:pt x="138" y="138"/>
                  </a:lnTo>
                  <a:lnTo>
                    <a:pt x="108" y="172"/>
                  </a:lnTo>
                  <a:lnTo>
                    <a:pt x="80" y="208"/>
                  </a:lnTo>
                  <a:lnTo>
                    <a:pt x="58" y="248"/>
                  </a:lnTo>
                  <a:lnTo>
                    <a:pt x="38" y="288"/>
                  </a:lnTo>
                  <a:lnTo>
                    <a:pt x="22" y="332"/>
                  </a:lnTo>
                  <a:lnTo>
                    <a:pt x="10" y="376"/>
                  </a:lnTo>
                  <a:lnTo>
                    <a:pt x="6" y="400"/>
                  </a:lnTo>
                  <a:lnTo>
                    <a:pt x="2" y="424"/>
                  </a:lnTo>
                  <a:lnTo>
                    <a:pt x="0" y="448"/>
                  </a:lnTo>
                  <a:lnTo>
                    <a:pt x="0" y="472"/>
                  </a:lnTo>
                  <a:close/>
                  <a:moveTo>
                    <a:pt x="80" y="472"/>
                  </a:moveTo>
                  <a:lnTo>
                    <a:pt x="80" y="472"/>
                  </a:lnTo>
                  <a:lnTo>
                    <a:pt x="82" y="432"/>
                  </a:lnTo>
                  <a:lnTo>
                    <a:pt x="88" y="394"/>
                  </a:lnTo>
                  <a:lnTo>
                    <a:pt x="98" y="356"/>
                  </a:lnTo>
                  <a:lnTo>
                    <a:pt x="110" y="320"/>
                  </a:lnTo>
                  <a:lnTo>
                    <a:pt x="128" y="286"/>
                  </a:lnTo>
                  <a:lnTo>
                    <a:pt x="148" y="252"/>
                  </a:lnTo>
                  <a:lnTo>
                    <a:pt x="170" y="222"/>
                  </a:lnTo>
                  <a:lnTo>
                    <a:pt x="194" y="194"/>
                  </a:lnTo>
                  <a:lnTo>
                    <a:pt x="222" y="170"/>
                  </a:lnTo>
                  <a:lnTo>
                    <a:pt x="252" y="148"/>
                  </a:lnTo>
                  <a:lnTo>
                    <a:pt x="286" y="128"/>
                  </a:lnTo>
                  <a:lnTo>
                    <a:pt x="320" y="110"/>
                  </a:lnTo>
                  <a:lnTo>
                    <a:pt x="356" y="98"/>
                  </a:lnTo>
                  <a:lnTo>
                    <a:pt x="394" y="88"/>
                  </a:lnTo>
                  <a:lnTo>
                    <a:pt x="432" y="82"/>
                  </a:lnTo>
                  <a:lnTo>
                    <a:pt x="472" y="80"/>
                  </a:lnTo>
                  <a:lnTo>
                    <a:pt x="512" y="82"/>
                  </a:lnTo>
                  <a:lnTo>
                    <a:pt x="550" y="88"/>
                  </a:lnTo>
                  <a:lnTo>
                    <a:pt x="588" y="98"/>
                  </a:lnTo>
                  <a:lnTo>
                    <a:pt x="624" y="110"/>
                  </a:lnTo>
                  <a:lnTo>
                    <a:pt x="658" y="128"/>
                  </a:lnTo>
                  <a:lnTo>
                    <a:pt x="692" y="148"/>
                  </a:lnTo>
                  <a:lnTo>
                    <a:pt x="722" y="170"/>
                  </a:lnTo>
                  <a:lnTo>
                    <a:pt x="750" y="194"/>
                  </a:lnTo>
                  <a:lnTo>
                    <a:pt x="774" y="222"/>
                  </a:lnTo>
                  <a:lnTo>
                    <a:pt x="796" y="252"/>
                  </a:lnTo>
                  <a:lnTo>
                    <a:pt x="816" y="286"/>
                  </a:lnTo>
                  <a:lnTo>
                    <a:pt x="834" y="320"/>
                  </a:lnTo>
                  <a:lnTo>
                    <a:pt x="846" y="356"/>
                  </a:lnTo>
                  <a:lnTo>
                    <a:pt x="856" y="394"/>
                  </a:lnTo>
                  <a:lnTo>
                    <a:pt x="862" y="432"/>
                  </a:lnTo>
                  <a:lnTo>
                    <a:pt x="864" y="472"/>
                  </a:lnTo>
                  <a:lnTo>
                    <a:pt x="862" y="512"/>
                  </a:lnTo>
                  <a:lnTo>
                    <a:pt x="856" y="550"/>
                  </a:lnTo>
                  <a:lnTo>
                    <a:pt x="846" y="588"/>
                  </a:lnTo>
                  <a:lnTo>
                    <a:pt x="834" y="624"/>
                  </a:lnTo>
                  <a:lnTo>
                    <a:pt x="816" y="658"/>
                  </a:lnTo>
                  <a:lnTo>
                    <a:pt x="796" y="692"/>
                  </a:lnTo>
                  <a:lnTo>
                    <a:pt x="774" y="722"/>
                  </a:lnTo>
                  <a:lnTo>
                    <a:pt x="750" y="750"/>
                  </a:lnTo>
                  <a:lnTo>
                    <a:pt x="722" y="774"/>
                  </a:lnTo>
                  <a:lnTo>
                    <a:pt x="692" y="796"/>
                  </a:lnTo>
                  <a:lnTo>
                    <a:pt x="658" y="816"/>
                  </a:lnTo>
                  <a:lnTo>
                    <a:pt x="624" y="834"/>
                  </a:lnTo>
                  <a:lnTo>
                    <a:pt x="588" y="846"/>
                  </a:lnTo>
                  <a:lnTo>
                    <a:pt x="550" y="856"/>
                  </a:lnTo>
                  <a:lnTo>
                    <a:pt x="512" y="862"/>
                  </a:lnTo>
                  <a:lnTo>
                    <a:pt x="472" y="864"/>
                  </a:lnTo>
                  <a:lnTo>
                    <a:pt x="432" y="862"/>
                  </a:lnTo>
                  <a:lnTo>
                    <a:pt x="394" y="856"/>
                  </a:lnTo>
                  <a:lnTo>
                    <a:pt x="356" y="846"/>
                  </a:lnTo>
                  <a:lnTo>
                    <a:pt x="320" y="834"/>
                  </a:lnTo>
                  <a:lnTo>
                    <a:pt x="286" y="816"/>
                  </a:lnTo>
                  <a:lnTo>
                    <a:pt x="252" y="796"/>
                  </a:lnTo>
                  <a:lnTo>
                    <a:pt x="222" y="774"/>
                  </a:lnTo>
                  <a:lnTo>
                    <a:pt x="194" y="750"/>
                  </a:lnTo>
                  <a:lnTo>
                    <a:pt x="170" y="722"/>
                  </a:lnTo>
                  <a:lnTo>
                    <a:pt x="148" y="692"/>
                  </a:lnTo>
                  <a:lnTo>
                    <a:pt x="128" y="658"/>
                  </a:lnTo>
                  <a:lnTo>
                    <a:pt x="110" y="624"/>
                  </a:lnTo>
                  <a:lnTo>
                    <a:pt x="98" y="588"/>
                  </a:lnTo>
                  <a:lnTo>
                    <a:pt x="88" y="550"/>
                  </a:lnTo>
                  <a:lnTo>
                    <a:pt x="82" y="512"/>
                  </a:lnTo>
                  <a:lnTo>
                    <a:pt x="80" y="472"/>
                  </a:lnTo>
                  <a:close/>
                </a:path>
              </a:pathLst>
            </a:custGeom>
            <a:solidFill>
              <a:srgbClr val="654E25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D3D5D8F-8D43-43DF-835A-1881B77B3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" y="762"/>
              <a:ext cx="1232" cy="1232"/>
            </a:xfrm>
            <a:custGeom>
              <a:avLst/>
              <a:gdLst>
                <a:gd name="T0" fmla="*/ 8 w 1232"/>
                <a:gd name="T1" fmla="*/ 710 h 1232"/>
                <a:gd name="T2" fmla="*/ 48 w 1232"/>
                <a:gd name="T3" fmla="*/ 856 h 1232"/>
                <a:gd name="T4" fmla="*/ 122 w 1232"/>
                <a:gd name="T5" fmla="*/ 984 h 1232"/>
                <a:gd name="T6" fmla="*/ 224 w 1232"/>
                <a:gd name="T7" fmla="*/ 1092 h 1232"/>
                <a:gd name="T8" fmla="*/ 350 w 1232"/>
                <a:gd name="T9" fmla="*/ 1172 h 1232"/>
                <a:gd name="T10" fmla="*/ 492 w 1232"/>
                <a:gd name="T11" fmla="*/ 1220 h 1232"/>
                <a:gd name="T12" fmla="*/ 616 w 1232"/>
                <a:gd name="T13" fmla="*/ 1232 h 1232"/>
                <a:gd name="T14" fmla="*/ 770 w 1232"/>
                <a:gd name="T15" fmla="*/ 1212 h 1232"/>
                <a:gd name="T16" fmla="*/ 910 w 1232"/>
                <a:gd name="T17" fmla="*/ 1158 h 1232"/>
                <a:gd name="T18" fmla="*/ 1030 w 1232"/>
                <a:gd name="T19" fmla="*/ 1072 h 1232"/>
                <a:gd name="T20" fmla="*/ 1126 w 1232"/>
                <a:gd name="T21" fmla="*/ 960 h 1232"/>
                <a:gd name="T22" fmla="*/ 1194 w 1232"/>
                <a:gd name="T23" fmla="*/ 828 h 1232"/>
                <a:gd name="T24" fmla="*/ 1228 w 1232"/>
                <a:gd name="T25" fmla="*/ 678 h 1232"/>
                <a:gd name="T26" fmla="*/ 1228 w 1232"/>
                <a:gd name="T27" fmla="*/ 554 h 1232"/>
                <a:gd name="T28" fmla="*/ 1194 w 1232"/>
                <a:gd name="T29" fmla="*/ 404 h 1232"/>
                <a:gd name="T30" fmla="*/ 1126 w 1232"/>
                <a:gd name="T31" fmla="*/ 272 h 1232"/>
                <a:gd name="T32" fmla="*/ 1030 w 1232"/>
                <a:gd name="T33" fmla="*/ 160 h 1232"/>
                <a:gd name="T34" fmla="*/ 910 w 1232"/>
                <a:gd name="T35" fmla="*/ 74 h 1232"/>
                <a:gd name="T36" fmla="*/ 770 w 1232"/>
                <a:gd name="T37" fmla="*/ 20 h 1232"/>
                <a:gd name="T38" fmla="*/ 616 w 1232"/>
                <a:gd name="T39" fmla="*/ 0 h 1232"/>
                <a:gd name="T40" fmla="*/ 492 w 1232"/>
                <a:gd name="T41" fmla="*/ 12 h 1232"/>
                <a:gd name="T42" fmla="*/ 350 w 1232"/>
                <a:gd name="T43" fmla="*/ 60 h 1232"/>
                <a:gd name="T44" fmla="*/ 224 w 1232"/>
                <a:gd name="T45" fmla="*/ 140 h 1232"/>
                <a:gd name="T46" fmla="*/ 122 w 1232"/>
                <a:gd name="T47" fmla="*/ 248 h 1232"/>
                <a:gd name="T48" fmla="*/ 48 w 1232"/>
                <a:gd name="T49" fmla="*/ 376 h 1232"/>
                <a:gd name="T50" fmla="*/ 8 w 1232"/>
                <a:gd name="T51" fmla="*/ 522 h 1232"/>
                <a:gd name="T52" fmla="*/ 80 w 1232"/>
                <a:gd name="T53" fmla="*/ 616 h 1232"/>
                <a:gd name="T54" fmla="*/ 90 w 1232"/>
                <a:gd name="T55" fmla="*/ 508 h 1232"/>
                <a:gd name="T56" fmla="*/ 132 w 1232"/>
                <a:gd name="T57" fmla="*/ 384 h 1232"/>
                <a:gd name="T58" fmla="*/ 202 w 1232"/>
                <a:gd name="T59" fmla="*/ 276 h 1232"/>
                <a:gd name="T60" fmla="*/ 296 w 1232"/>
                <a:gd name="T61" fmla="*/ 186 h 1232"/>
                <a:gd name="T62" fmla="*/ 408 w 1232"/>
                <a:gd name="T63" fmla="*/ 122 h 1232"/>
                <a:gd name="T64" fmla="*/ 534 w 1232"/>
                <a:gd name="T65" fmla="*/ 86 h 1232"/>
                <a:gd name="T66" fmla="*/ 644 w 1232"/>
                <a:gd name="T67" fmla="*/ 80 h 1232"/>
                <a:gd name="T68" fmla="*/ 776 w 1232"/>
                <a:gd name="T69" fmla="*/ 104 h 1232"/>
                <a:gd name="T70" fmla="*/ 894 w 1232"/>
                <a:gd name="T71" fmla="*/ 158 h 1232"/>
                <a:gd name="T72" fmla="*/ 994 w 1232"/>
                <a:gd name="T73" fmla="*/ 238 h 1232"/>
                <a:gd name="T74" fmla="*/ 1074 w 1232"/>
                <a:gd name="T75" fmla="*/ 338 h 1232"/>
                <a:gd name="T76" fmla="*/ 1128 w 1232"/>
                <a:gd name="T77" fmla="*/ 456 h 1232"/>
                <a:gd name="T78" fmla="*/ 1152 w 1232"/>
                <a:gd name="T79" fmla="*/ 588 h 1232"/>
                <a:gd name="T80" fmla="*/ 1146 w 1232"/>
                <a:gd name="T81" fmla="*/ 698 h 1232"/>
                <a:gd name="T82" fmla="*/ 1110 w 1232"/>
                <a:gd name="T83" fmla="*/ 824 h 1232"/>
                <a:gd name="T84" fmla="*/ 1046 w 1232"/>
                <a:gd name="T85" fmla="*/ 936 h 1232"/>
                <a:gd name="T86" fmla="*/ 956 w 1232"/>
                <a:gd name="T87" fmla="*/ 1030 h 1232"/>
                <a:gd name="T88" fmla="*/ 848 w 1232"/>
                <a:gd name="T89" fmla="*/ 1100 h 1232"/>
                <a:gd name="T90" fmla="*/ 724 w 1232"/>
                <a:gd name="T91" fmla="*/ 1142 h 1232"/>
                <a:gd name="T92" fmla="*/ 616 w 1232"/>
                <a:gd name="T93" fmla="*/ 1152 h 1232"/>
                <a:gd name="T94" fmla="*/ 482 w 1232"/>
                <a:gd name="T95" fmla="*/ 1136 h 1232"/>
                <a:gd name="T96" fmla="*/ 360 w 1232"/>
                <a:gd name="T97" fmla="*/ 1088 h 1232"/>
                <a:gd name="T98" fmla="*/ 256 w 1232"/>
                <a:gd name="T99" fmla="*/ 1012 h 1232"/>
                <a:gd name="T100" fmla="*/ 172 w 1232"/>
                <a:gd name="T101" fmla="*/ 916 h 1232"/>
                <a:gd name="T102" fmla="*/ 112 w 1232"/>
                <a:gd name="T103" fmla="*/ 800 h 1232"/>
                <a:gd name="T104" fmla="*/ 82 w 1232"/>
                <a:gd name="T105" fmla="*/ 670 h 12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32"/>
                <a:gd name="T160" fmla="*/ 0 h 1232"/>
                <a:gd name="T161" fmla="*/ 1232 w 1232"/>
                <a:gd name="T162" fmla="*/ 1232 h 123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32" h="1232">
                  <a:moveTo>
                    <a:pt x="0" y="616"/>
                  </a:moveTo>
                  <a:lnTo>
                    <a:pt x="0" y="616"/>
                  </a:lnTo>
                  <a:lnTo>
                    <a:pt x="0" y="648"/>
                  </a:lnTo>
                  <a:lnTo>
                    <a:pt x="4" y="678"/>
                  </a:lnTo>
                  <a:lnTo>
                    <a:pt x="8" y="710"/>
                  </a:lnTo>
                  <a:lnTo>
                    <a:pt x="12" y="740"/>
                  </a:lnTo>
                  <a:lnTo>
                    <a:pt x="20" y="770"/>
                  </a:lnTo>
                  <a:lnTo>
                    <a:pt x="28" y="798"/>
                  </a:lnTo>
                  <a:lnTo>
                    <a:pt x="38" y="828"/>
                  </a:lnTo>
                  <a:lnTo>
                    <a:pt x="48" y="856"/>
                  </a:lnTo>
                  <a:lnTo>
                    <a:pt x="60" y="882"/>
                  </a:lnTo>
                  <a:lnTo>
                    <a:pt x="74" y="910"/>
                  </a:lnTo>
                  <a:lnTo>
                    <a:pt x="90" y="936"/>
                  </a:lnTo>
                  <a:lnTo>
                    <a:pt x="106" y="960"/>
                  </a:lnTo>
                  <a:lnTo>
                    <a:pt x="122" y="984"/>
                  </a:lnTo>
                  <a:lnTo>
                    <a:pt x="140" y="1008"/>
                  </a:lnTo>
                  <a:lnTo>
                    <a:pt x="160" y="1030"/>
                  </a:lnTo>
                  <a:lnTo>
                    <a:pt x="180" y="1052"/>
                  </a:lnTo>
                  <a:lnTo>
                    <a:pt x="202" y="1072"/>
                  </a:lnTo>
                  <a:lnTo>
                    <a:pt x="224" y="1092"/>
                  </a:lnTo>
                  <a:lnTo>
                    <a:pt x="248" y="1110"/>
                  </a:lnTo>
                  <a:lnTo>
                    <a:pt x="272" y="1126"/>
                  </a:lnTo>
                  <a:lnTo>
                    <a:pt x="296" y="1142"/>
                  </a:lnTo>
                  <a:lnTo>
                    <a:pt x="322" y="1158"/>
                  </a:lnTo>
                  <a:lnTo>
                    <a:pt x="350" y="1172"/>
                  </a:lnTo>
                  <a:lnTo>
                    <a:pt x="376" y="1184"/>
                  </a:lnTo>
                  <a:lnTo>
                    <a:pt x="404" y="1194"/>
                  </a:lnTo>
                  <a:lnTo>
                    <a:pt x="434" y="1204"/>
                  </a:lnTo>
                  <a:lnTo>
                    <a:pt x="462" y="1212"/>
                  </a:lnTo>
                  <a:lnTo>
                    <a:pt x="492" y="1220"/>
                  </a:lnTo>
                  <a:lnTo>
                    <a:pt x="522" y="1224"/>
                  </a:lnTo>
                  <a:lnTo>
                    <a:pt x="554" y="1228"/>
                  </a:lnTo>
                  <a:lnTo>
                    <a:pt x="584" y="1232"/>
                  </a:lnTo>
                  <a:lnTo>
                    <a:pt x="616" y="1232"/>
                  </a:lnTo>
                  <a:lnTo>
                    <a:pt x="648" y="1232"/>
                  </a:lnTo>
                  <a:lnTo>
                    <a:pt x="678" y="1228"/>
                  </a:lnTo>
                  <a:lnTo>
                    <a:pt x="710" y="1224"/>
                  </a:lnTo>
                  <a:lnTo>
                    <a:pt x="740" y="1220"/>
                  </a:lnTo>
                  <a:lnTo>
                    <a:pt x="770" y="1212"/>
                  </a:lnTo>
                  <a:lnTo>
                    <a:pt x="798" y="1204"/>
                  </a:lnTo>
                  <a:lnTo>
                    <a:pt x="828" y="1194"/>
                  </a:lnTo>
                  <a:lnTo>
                    <a:pt x="856" y="1184"/>
                  </a:lnTo>
                  <a:lnTo>
                    <a:pt x="882" y="1172"/>
                  </a:lnTo>
                  <a:lnTo>
                    <a:pt x="910" y="1158"/>
                  </a:lnTo>
                  <a:lnTo>
                    <a:pt x="936" y="1142"/>
                  </a:lnTo>
                  <a:lnTo>
                    <a:pt x="960" y="1126"/>
                  </a:lnTo>
                  <a:lnTo>
                    <a:pt x="984" y="1110"/>
                  </a:lnTo>
                  <a:lnTo>
                    <a:pt x="1008" y="1092"/>
                  </a:lnTo>
                  <a:lnTo>
                    <a:pt x="1030" y="1072"/>
                  </a:lnTo>
                  <a:lnTo>
                    <a:pt x="1052" y="1052"/>
                  </a:lnTo>
                  <a:lnTo>
                    <a:pt x="1072" y="1030"/>
                  </a:lnTo>
                  <a:lnTo>
                    <a:pt x="1092" y="1008"/>
                  </a:lnTo>
                  <a:lnTo>
                    <a:pt x="1110" y="984"/>
                  </a:lnTo>
                  <a:lnTo>
                    <a:pt x="1126" y="960"/>
                  </a:lnTo>
                  <a:lnTo>
                    <a:pt x="1142" y="936"/>
                  </a:lnTo>
                  <a:lnTo>
                    <a:pt x="1158" y="910"/>
                  </a:lnTo>
                  <a:lnTo>
                    <a:pt x="1172" y="882"/>
                  </a:lnTo>
                  <a:lnTo>
                    <a:pt x="1184" y="856"/>
                  </a:lnTo>
                  <a:lnTo>
                    <a:pt x="1194" y="828"/>
                  </a:lnTo>
                  <a:lnTo>
                    <a:pt x="1204" y="798"/>
                  </a:lnTo>
                  <a:lnTo>
                    <a:pt x="1212" y="770"/>
                  </a:lnTo>
                  <a:lnTo>
                    <a:pt x="1220" y="740"/>
                  </a:lnTo>
                  <a:lnTo>
                    <a:pt x="1224" y="710"/>
                  </a:lnTo>
                  <a:lnTo>
                    <a:pt x="1228" y="678"/>
                  </a:lnTo>
                  <a:lnTo>
                    <a:pt x="1232" y="648"/>
                  </a:lnTo>
                  <a:lnTo>
                    <a:pt x="1232" y="616"/>
                  </a:lnTo>
                  <a:lnTo>
                    <a:pt x="1232" y="584"/>
                  </a:lnTo>
                  <a:lnTo>
                    <a:pt x="1228" y="554"/>
                  </a:lnTo>
                  <a:lnTo>
                    <a:pt x="1224" y="522"/>
                  </a:lnTo>
                  <a:lnTo>
                    <a:pt x="1220" y="492"/>
                  </a:lnTo>
                  <a:lnTo>
                    <a:pt x="1212" y="462"/>
                  </a:lnTo>
                  <a:lnTo>
                    <a:pt x="1204" y="434"/>
                  </a:lnTo>
                  <a:lnTo>
                    <a:pt x="1194" y="404"/>
                  </a:lnTo>
                  <a:lnTo>
                    <a:pt x="1184" y="376"/>
                  </a:lnTo>
                  <a:lnTo>
                    <a:pt x="1172" y="350"/>
                  </a:lnTo>
                  <a:lnTo>
                    <a:pt x="1158" y="322"/>
                  </a:lnTo>
                  <a:lnTo>
                    <a:pt x="1142" y="296"/>
                  </a:lnTo>
                  <a:lnTo>
                    <a:pt x="1126" y="272"/>
                  </a:lnTo>
                  <a:lnTo>
                    <a:pt x="1110" y="248"/>
                  </a:lnTo>
                  <a:lnTo>
                    <a:pt x="1092" y="224"/>
                  </a:lnTo>
                  <a:lnTo>
                    <a:pt x="1072" y="202"/>
                  </a:lnTo>
                  <a:lnTo>
                    <a:pt x="1052" y="180"/>
                  </a:lnTo>
                  <a:lnTo>
                    <a:pt x="1030" y="160"/>
                  </a:lnTo>
                  <a:lnTo>
                    <a:pt x="1008" y="140"/>
                  </a:lnTo>
                  <a:lnTo>
                    <a:pt x="984" y="122"/>
                  </a:lnTo>
                  <a:lnTo>
                    <a:pt x="960" y="106"/>
                  </a:lnTo>
                  <a:lnTo>
                    <a:pt x="936" y="90"/>
                  </a:lnTo>
                  <a:lnTo>
                    <a:pt x="910" y="74"/>
                  </a:lnTo>
                  <a:lnTo>
                    <a:pt x="882" y="60"/>
                  </a:lnTo>
                  <a:lnTo>
                    <a:pt x="856" y="48"/>
                  </a:lnTo>
                  <a:lnTo>
                    <a:pt x="828" y="38"/>
                  </a:lnTo>
                  <a:lnTo>
                    <a:pt x="798" y="28"/>
                  </a:lnTo>
                  <a:lnTo>
                    <a:pt x="770" y="20"/>
                  </a:lnTo>
                  <a:lnTo>
                    <a:pt x="740" y="12"/>
                  </a:lnTo>
                  <a:lnTo>
                    <a:pt x="710" y="8"/>
                  </a:lnTo>
                  <a:lnTo>
                    <a:pt x="678" y="4"/>
                  </a:lnTo>
                  <a:lnTo>
                    <a:pt x="648" y="0"/>
                  </a:lnTo>
                  <a:lnTo>
                    <a:pt x="616" y="0"/>
                  </a:lnTo>
                  <a:lnTo>
                    <a:pt x="584" y="0"/>
                  </a:lnTo>
                  <a:lnTo>
                    <a:pt x="554" y="4"/>
                  </a:lnTo>
                  <a:lnTo>
                    <a:pt x="522" y="8"/>
                  </a:lnTo>
                  <a:lnTo>
                    <a:pt x="492" y="12"/>
                  </a:lnTo>
                  <a:lnTo>
                    <a:pt x="462" y="20"/>
                  </a:lnTo>
                  <a:lnTo>
                    <a:pt x="434" y="28"/>
                  </a:lnTo>
                  <a:lnTo>
                    <a:pt x="404" y="38"/>
                  </a:lnTo>
                  <a:lnTo>
                    <a:pt x="376" y="48"/>
                  </a:lnTo>
                  <a:lnTo>
                    <a:pt x="350" y="60"/>
                  </a:lnTo>
                  <a:lnTo>
                    <a:pt x="322" y="74"/>
                  </a:lnTo>
                  <a:lnTo>
                    <a:pt x="296" y="90"/>
                  </a:lnTo>
                  <a:lnTo>
                    <a:pt x="272" y="106"/>
                  </a:lnTo>
                  <a:lnTo>
                    <a:pt x="248" y="122"/>
                  </a:lnTo>
                  <a:lnTo>
                    <a:pt x="224" y="140"/>
                  </a:lnTo>
                  <a:lnTo>
                    <a:pt x="202" y="160"/>
                  </a:lnTo>
                  <a:lnTo>
                    <a:pt x="180" y="180"/>
                  </a:lnTo>
                  <a:lnTo>
                    <a:pt x="160" y="202"/>
                  </a:lnTo>
                  <a:lnTo>
                    <a:pt x="140" y="224"/>
                  </a:lnTo>
                  <a:lnTo>
                    <a:pt x="122" y="248"/>
                  </a:lnTo>
                  <a:lnTo>
                    <a:pt x="106" y="272"/>
                  </a:lnTo>
                  <a:lnTo>
                    <a:pt x="90" y="296"/>
                  </a:lnTo>
                  <a:lnTo>
                    <a:pt x="74" y="322"/>
                  </a:lnTo>
                  <a:lnTo>
                    <a:pt x="60" y="350"/>
                  </a:lnTo>
                  <a:lnTo>
                    <a:pt x="48" y="376"/>
                  </a:lnTo>
                  <a:lnTo>
                    <a:pt x="38" y="404"/>
                  </a:lnTo>
                  <a:lnTo>
                    <a:pt x="28" y="434"/>
                  </a:lnTo>
                  <a:lnTo>
                    <a:pt x="20" y="462"/>
                  </a:lnTo>
                  <a:lnTo>
                    <a:pt x="12" y="492"/>
                  </a:lnTo>
                  <a:lnTo>
                    <a:pt x="8" y="522"/>
                  </a:lnTo>
                  <a:lnTo>
                    <a:pt x="4" y="554"/>
                  </a:lnTo>
                  <a:lnTo>
                    <a:pt x="0" y="584"/>
                  </a:lnTo>
                  <a:lnTo>
                    <a:pt x="0" y="616"/>
                  </a:lnTo>
                  <a:close/>
                  <a:moveTo>
                    <a:pt x="80" y="616"/>
                  </a:moveTo>
                  <a:lnTo>
                    <a:pt x="80" y="616"/>
                  </a:lnTo>
                  <a:lnTo>
                    <a:pt x="80" y="588"/>
                  </a:lnTo>
                  <a:lnTo>
                    <a:pt x="82" y="562"/>
                  </a:lnTo>
                  <a:lnTo>
                    <a:pt x="86" y="534"/>
                  </a:lnTo>
                  <a:lnTo>
                    <a:pt x="90" y="508"/>
                  </a:lnTo>
                  <a:lnTo>
                    <a:pt x="96" y="482"/>
                  </a:lnTo>
                  <a:lnTo>
                    <a:pt x="104" y="456"/>
                  </a:lnTo>
                  <a:lnTo>
                    <a:pt x="112" y="432"/>
                  </a:lnTo>
                  <a:lnTo>
                    <a:pt x="122" y="408"/>
                  </a:lnTo>
                  <a:lnTo>
                    <a:pt x="132" y="384"/>
                  </a:lnTo>
                  <a:lnTo>
                    <a:pt x="144" y="360"/>
                  </a:lnTo>
                  <a:lnTo>
                    <a:pt x="158" y="338"/>
                  </a:lnTo>
                  <a:lnTo>
                    <a:pt x="172" y="316"/>
                  </a:lnTo>
                  <a:lnTo>
                    <a:pt x="186" y="296"/>
                  </a:lnTo>
                  <a:lnTo>
                    <a:pt x="202" y="276"/>
                  </a:lnTo>
                  <a:lnTo>
                    <a:pt x="220" y="256"/>
                  </a:lnTo>
                  <a:lnTo>
                    <a:pt x="238" y="238"/>
                  </a:lnTo>
                  <a:lnTo>
                    <a:pt x="256" y="220"/>
                  </a:lnTo>
                  <a:lnTo>
                    <a:pt x="276" y="202"/>
                  </a:lnTo>
                  <a:lnTo>
                    <a:pt x="296" y="186"/>
                  </a:lnTo>
                  <a:lnTo>
                    <a:pt x="316" y="172"/>
                  </a:lnTo>
                  <a:lnTo>
                    <a:pt x="338" y="158"/>
                  </a:lnTo>
                  <a:lnTo>
                    <a:pt x="360" y="144"/>
                  </a:lnTo>
                  <a:lnTo>
                    <a:pt x="384" y="132"/>
                  </a:lnTo>
                  <a:lnTo>
                    <a:pt x="408" y="122"/>
                  </a:lnTo>
                  <a:lnTo>
                    <a:pt x="432" y="112"/>
                  </a:lnTo>
                  <a:lnTo>
                    <a:pt x="456" y="104"/>
                  </a:lnTo>
                  <a:lnTo>
                    <a:pt x="482" y="96"/>
                  </a:lnTo>
                  <a:lnTo>
                    <a:pt x="508" y="90"/>
                  </a:lnTo>
                  <a:lnTo>
                    <a:pt x="534" y="86"/>
                  </a:lnTo>
                  <a:lnTo>
                    <a:pt x="562" y="82"/>
                  </a:lnTo>
                  <a:lnTo>
                    <a:pt x="588" y="80"/>
                  </a:lnTo>
                  <a:lnTo>
                    <a:pt x="616" y="80"/>
                  </a:lnTo>
                  <a:lnTo>
                    <a:pt x="644" y="80"/>
                  </a:lnTo>
                  <a:lnTo>
                    <a:pt x="670" y="82"/>
                  </a:lnTo>
                  <a:lnTo>
                    <a:pt x="698" y="86"/>
                  </a:lnTo>
                  <a:lnTo>
                    <a:pt x="724" y="90"/>
                  </a:lnTo>
                  <a:lnTo>
                    <a:pt x="750" y="96"/>
                  </a:lnTo>
                  <a:lnTo>
                    <a:pt x="776" y="104"/>
                  </a:lnTo>
                  <a:lnTo>
                    <a:pt x="800" y="112"/>
                  </a:lnTo>
                  <a:lnTo>
                    <a:pt x="824" y="122"/>
                  </a:lnTo>
                  <a:lnTo>
                    <a:pt x="848" y="132"/>
                  </a:lnTo>
                  <a:lnTo>
                    <a:pt x="872" y="144"/>
                  </a:lnTo>
                  <a:lnTo>
                    <a:pt x="894" y="158"/>
                  </a:lnTo>
                  <a:lnTo>
                    <a:pt x="916" y="172"/>
                  </a:lnTo>
                  <a:lnTo>
                    <a:pt x="936" y="186"/>
                  </a:lnTo>
                  <a:lnTo>
                    <a:pt x="956" y="202"/>
                  </a:lnTo>
                  <a:lnTo>
                    <a:pt x="976" y="220"/>
                  </a:lnTo>
                  <a:lnTo>
                    <a:pt x="994" y="238"/>
                  </a:lnTo>
                  <a:lnTo>
                    <a:pt x="1012" y="256"/>
                  </a:lnTo>
                  <a:lnTo>
                    <a:pt x="1030" y="276"/>
                  </a:lnTo>
                  <a:lnTo>
                    <a:pt x="1046" y="296"/>
                  </a:lnTo>
                  <a:lnTo>
                    <a:pt x="1060" y="316"/>
                  </a:lnTo>
                  <a:lnTo>
                    <a:pt x="1074" y="338"/>
                  </a:lnTo>
                  <a:lnTo>
                    <a:pt x="1088" y="360"/>
                  </a:lnTo>
                  <a:lnTo>
                    <a:pt x="1100" y="384"/>
                  </a:lnTo>
                  <a:lnTo>
                    <a:pt x="1110" y="408"/>
                  </a:lnTo>
                  <a:lnTo>
                    <a:pt x="1120" y="432"/>
                  </a:lnTo>
                  <a:lnTo>
                    <a:pt x="1128" y="456"/>
                  </a:lnTo>
                  <a:lnTo>
                    <a:pt x="1136" y="482"/>
                  </a:lnTo>
                  <a:lnTo>
                    <a:pt x="1142" y="508"/>
                  </a:lnTo>
                  <a:lnTo>
                    <a:pt x="1146" y="534"/>
                  </a:lnTo>
                  <a:lnTo>
                    <a:pt x="1150" y="562"/>
                  </a:lnTo>
                  <a:lnTo>
                    <a:pt x="1152" y="588"/>
                  </a:lnTo>
                  <a:lnTo>
                    <a:pt x="1152" y="616"/>
                  </a:lnTo>
                  <a:lnTo>
                    <a:pt x="1152" y="644"/>
                  </a:lnTo>
                  <a:lnTo>
                    <a:pt x="1150" y="670"/>
                  </a:lnTo>
                  <a:lnTo>
                    <a:pt x="1146" y="698"/>
                  </a:lnTo>
                  <a:lnTo>
                    <a:pt x="1142" y="724"/>
                  </a:lnTo>
                  <a:lnTo>
                    <a:pt x="1136" y="750"/>
                  </a:lnTo>
                  <a:lnTo>
                    <a:pt x="1128" y="776"/>
                  </a:lnTo>
                  <a:lnTo>
                    <a:pt x="1120" y="800"/>
                  </a:lnTo>
                  <a:lnTo>
                    <a:pt x="1110" y="824"/>
                  </a:lnTo>
                  <a:lnTo>
                    <a:pt x="1100" y="848"/>
                  </a:lnTo>
                  <a:lnTo>
                    <a:pt x="1088" y="872"/>
                  </a:lnTo>
                  <a:lnTo>
                    <a:pt x="1074" y="894"/>
                  </a:lnTo>
                  <a:lnTo>
                    <a:pt x="1060" y="916"/>
                  </a:lnTo>
                  <a:lnTo>
                    <a:pt x="1046" y="936"/>
                  </a:lnTo>
                  <a:lnTo>
                    <a:pt x="1030" y="956"/>
                  </a:lnTo>
                  <a:lnTo>
                    <a:pt x="1012" y="976"/>
                  </a:lnTo>
                  <a:lnTo>
                    <a:pt x="994" y="994"/>
                  </a:lnTo>
                  <a:lnTo>
                    <a:pt x="976" y="1012"/>
                  </a:lnTo>
                  <a:lnTo>
                    <a:pt x="956" y="1030"/>
                  </a:lnTo>
                  <a:lnTo>
                    <a:pt x="936" y="1046"/>
                  </a:lnTo>
                  <a:lnTo>
                    <a:pt x="916" y="1060"/>
                  </a:lnTo>
                  <a:lnTo>
                    <a:pt x="894" y="1074"/>
                  </a:lnTo>
                  <a:lnTo>
                    <a:pt x="872" y="1088"/>
                  </a:lnTo>
                  <a:lnTo>
                    <a:pt x="848" y="1100"/>
                  </a:lnTo>
                  <a:lnTo>
                    <a:pt x="824" y="1110"/>
                  </a:lnTo>
                  <a:lnTo>
                    <a:pt x="800" y="1120"/>
                  </a:lnTo>
                  <a:lnTo>
                    <a:pt x="776" y="1128"/>
                  </a:lnTo>
                  <a:lnTo>
                    <a:pt x="750" y="1136"/>
                  </a:lnTo>
                  <a:lnTo>
                    <a:pt x="724" y="1142"/>
                  </a:lnTo>
                  <a:lnTo>
                    <a:pt x="698" y="1146"/>
                  </a:lnTo>
                  <a:lnTo>
                    <a:pt x="670" y="1150"/>
                  </a:lnTo>
                  <a:lnTo>
                    <a:pt x="644" y="1152"/>
                  </a:lnTo>
                  <a:lnTo>
                    <a:pt x="616" y="1152"/>
                  </a:lnTo>
                  <a:lnTo>
                    <a:pt x="588" y="1152"/>
                  </a:lnTo>
                  <a:lnTo>
                    <a:pt x="562" y="1150"/>
                  </a:lnTo>
                  <a:lnTo>
                    <a:pt x="534" y="1146"/>
                  </a:lnTo>
                  <a:lnTo>
                    <a:pt x="508" y="1142"/>
                  </a:lnTo>
                  <a:lnTo>
                    <a:pt x="482" y="1136"/>
                  </a:lnTo>
                  <a:lnTo>
                    <a:pt x="456" y="1128"/>
                  </a:lnTo>
                  <a:lnTo>
                    <a:pt x="432" y="1120"/>
                  </a:lnTo>
                  <a:lnTo>
                    <a:pt x="408" y="1110"/>
                  </a:lnTo>
                  <a:lnTo>
                    <a:pt x="384" y="1100"/>
                  </a:lnTo>
                  <a:lnTo>
                    <a:pt x="360" y="1088"/>
                  </a:lnTo>
                  <a:lnTo>
                    <a:pt x="338" y="1074"/>
                  </a:lnTo>
                  <a:lnTo>
                    <a:pt x="316" y="1060"/>
                  </a:lnTo>
                  <a:lnTo>
                    <a:pt x="296" y="1046"/>
                  </a:lnTo>
                  <a:lnTo>
                    <a:pt x="276" y="1030"/>
                  </a:lnTo>
                  <a:lnTo>
                    <a:pt x="256" y="1012"/>
                  </a:lnTo>
                  <a:lnTo>
                    <a:pt x="238" y="994"/>
                  </a:lnTo>
                  <a:lnTo>
                    <a:pt x="220" y="976"/>
                  </a:lnTo>
                  <a:lnTo>
                    <a:pt x="202" y="956"/>
                  </a:lnTo>
                  <a:lnTo>
                    <a:pt x="186" y="936"/>
                  </a:lnTo>
                  <a:lnTo>
                    <a:pt x="172" y="916"/>
                  </a:lnTo>
                  <a:lnTo>
                    <a:pt x="158" y="894"/>
                  </a:lnTo>
                  <a:lnTo>
                    <a:pt x="144" y="872"/>
                  </a:lnTo>
                  <a:lnTo>
                    <a:pt x="132" y="848"/>
                  </a:lnTo>
                  <a:lnTo>
                    <a:pt x="122" y="824"/>
                  </a:lnTo>
                  <a:lnTo>
                    <a:pt x="112" y="800"/>
                  </a:lnTo>
                  <a:lnTo>
                    <a:pt x="104" y="776"/>
                  </a:lnTo>
                  <a:lnTo>
                    <a:pt x="96" y="750"/>
                  </a:lnTo>
                  <a:lnTo>
                    <a:pt x="90" y="724"/>
                  </a:lnTo>
                  <a:lnTo>
                    <a:pt x="86" y="698"/>
                  </a:lnTo>
                  <a:lnTo>
                    <a:pt x="82" y="670"/>
                  </a:lnTo>
                  <a:lnTo>
                    <a:pt x="80" y="644"/>
                  </a:lnTo>
                  <a:lnTo>
                    <a:pt x="80" y="616"/>
                  </a:lnTo>
                  <a:close/>
                </a:path>
              </a:pathLst>
            </a:custGeom>
            <a:solidFill>
              <a:srgbClr val="654E25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12" name="流程圖: 磁碟 11">
            <a:extLst>
              <a:ext uri="{FF2B5EF4-FFF2-40B4-BE49-F238E27FC236}">
                <a16:creationId xmlns:a16="http://schemas.microsoft.com/office/drawing/2014/main" id="{A7AEA227-9DC5-48D6-AD05-028A1395C85C}"/>
              </a:ext>
            </a:extLst>
          </p:cNvPr>
          <p:cNvSpPr/>
          <p:nvPr/>
        </p:nvSpPr>
        <p:spPr>
          <a:xfrm>
            <a:off x="336884" y="3166220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TMDB 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流程圖: 磁碟 12">
            <a:extLst>
              <a:ext uri="{FF2B5EF4-FFF2-40B4-BE49-F238E27FC236}">
                <a16:creationId xmlns:a16="http://schemas.microsoft.com/office/drawing/2014/main" id="{71BED1DA-582B-418B-8816-3429803B8E2A}"/>
              </a:ext>
            </a:extLst>
          </p:cNvPr>
          <p:cNvSpPr/>
          <p:nvPr/>
        </p:nvSpPr>
        <p:spPr>
          <a:xfrm>
            <a:off x="332510" y="156033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Box Office</a:t>
            </a:r>
          </a:p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Mojo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4" name="流程圖: 磁碟 13">
            <a:extLst>
              <a:ext uri="{FF2B5EF4-FFF2-40B4-BE49-F238E27FC236}">
                <a16:creationId xmlns:a16="http://schemas.microsoft.com/office/drawing/2014/main" id="{1F2F3729-35E5-42E3-BD26-B3E815C9FA0A}"/>
              </a:ext>
            </a:extLst>
          </p:cNvPr>
          <p:cNvSpPr/>
          <p:nvPr/>
        </p:nvSpPr>
        <p:spPr>
          <a:xfrm>
            <a:off x="332510" y="478490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Youtube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F975386-9E0F-4123-ACA6-EA8ADE813FFF}"/>
              </a:ext>
            </a:extLst>
          </p:cNvPr>
          <p:cNvCxnSpPr>
            <a:stCxn id="13" idx="4"/>
            <a:endCxn id="74" idx="1"/>
          </p:cNvCxnSpPr>
          <p:nvPr/>
        </p:nvCxnSpPr>
        <p:spPr>
          <a:xfrm>
            <a:off x="1708923" y="2012720"/>
            <a:ext cx="1097225" cy="9362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12" idx="4"/>
            <a:endCxn id="74" idx="1"/>
          </p:cNvCxnSpPr>
          <p:nvPr/>
        </p:nvCxnSpPr>
        <p:spPr>
          <a:xfrm flipV="1">
            <a:off x="1713297" y="2948929"/>
            <a:ext cx="1092851" cy="6696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CA4A94D-8153-4840-A437-28B072514787}"/>
              </a:ext>
            </a:extLst>
          </p:cNvPr>
          <p:cNvCxnSpPr>
            <a:cxnSpLocks/>
            <a:stCxn id="57" idx="3"/>
            <a:endCxn id="77" idx="1"/>
          </p:cNvCxnSpPr>
          <p:nvPr/>
        </p:nvCxnSpPr>
        <p:spPr>
          <a:xfrm flipV="1">
            <a:off x="3446575" y="5235256"/>
            <a:ext cx="485046" cy="20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D3ADF32-D58D-4B71-8DB9-1CE33AB4AA4A}"/>
              </a:ext>
            </a:extLst>
          </p:cNvPr>
          <p:cNvCxnSpPr>
            <a:stCxn id="59" idx="3"/>
          </p:cNvCxnSpPr>
          <p:nvPr/>
        </p:nvCxnSpPr>
        <p:spPr>
          <a:xfrm>
            <a:off x="10097539" y="3619792"/>
            <a:ext cx="1061552" cy="48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磁碟 26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172960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The World Bank(US)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9662294" y="2634376"/>
            <a:ext cx="1" cy="4451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圖: 磁碟 34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460179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Oscar Awards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9662294" y="4165147"/>
            <a:ext cx="2" cy="4366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2397598"/>
            <a:ext cx="1090710" cy="1090710"/>
          </a:xfrm>
          <a:prstGeom prst="rect">
            <a:avLst/>
          </a:prstGeom>
        </p:spPr>
      </p:pic>
      <p:pic>
        <p:nvPicPr>
          <p:cNvPr id="57" name="圖片 56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5865" y="4691934"/>
            <a:ext cx="1090710" cy="1090710"/>
          </a:xfrm>
          <a:prstGeom prst="rect">
            <a:avLst/>
          </a:prstGeom>
        </p:spPr>
      </p:pic>
      <p:pic>
        <p:nvPicPr>
          <p:cNvPr id="58" name="圖片 57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4239547"/>
            <a:ext cx="1090710" cy="1090710"/>
          </a:xfrm>
          <a:prstGeom prst="rect">
            <a:avLst/>
          </a:prstGeom>
        </p:spPr>
      </p:pic>
      <p:pic>
        <p:nvPicPr>
          <p:cNvPr id="59" name="圖片 58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6829" y="3074437"/>
            <a:ext cx="1090710" cy="109071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2806148" y="2724994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電影名稱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上映年份</a:t>
            </a: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74" idx="3"/>
            <a:endCxn id="56" idx="1"/>
          </p:cNvCxnSpPr>
          <p:nvPr/>
        </p:nvCxnSpPr>
        <p:spPr>
          <a:xfrm flipV="1">
            <a:off x="3994148" y="2942953"/>
            <a:ext cx="1525812" cy="597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cxnSpLocks/>
            <a:stCxn id="14" idx="4"/>
            <a:endCxn id="57" idx="1"/>
          </p:cNvCxnSpPr>
          <p:nvPr/>
        </p:nvCxnSpPr>
        <p:spPr>
          <a:xfrm flipV="1">
            <a:off x="1708923" y="5237289"/>
            <a:ext cx="64694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7425784" y="3394672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650C6C-5F49-4824-99F3-F49670D4036D}"/>
              </a:ext>
            </a:extLst>
          </p:cNvPr>
          <p:cNvSpPr txBox="1"/>
          <p:nvPr/>
        </p:nvSpPr>
        <p:spPr>
          <a:xfrm>
            <a:off x="5397254" y="2051128"/>
            <a:ext cx="1440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>
                <a:latin typeface="+mn-ea"/>
              </a:rPr>
              <a:t>電影資料表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A61DE14-588F-4A3B-B8D0-0648B6DC521A}"/>
              </a:ext>
            </a:extLst>
          </p:cNvPr>
          <p:cNvSpPr txBox="1"/>
          <p:nvPr/>
        </p:nvSpPr>
        <p:spPr>
          <a:xfrm>
            <a:off x="2163220" y="4339157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121AD49-2C42-4F66-AEDA-B16748F03076}"/>
              </a:ext>
            </a:extLst>
          </p:cNvPr>
          <p:cNvCxnSpPr>
            <a:cxnSpLocks/>
            <a:stCxn id="58" idx="3"/>
            <a:endCxn id="121" idx="1"/>
          </p:cNvCxnSpPr>
          <p:nvPr/>
        </p:nvCxnSpPr>
        <p:spPr>
          <a:xfrm flipV="1">
            <a:off x="6610670" y="3618607"/>
            <a:ext cx="815114" cy="11662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8BC67C6-AEE5-4FCF-8766-FD5A1689D5BF}"/>
              </a:ext>
            </a:extLst>
          </p:cNvPr>
          <p:cNvCxnSpPr>
            <a:cxnSpLocks/>
            <a:stCxn id="56" idx="3"/>
            <a:endCxn id="121" idx="1"/>
          </p:cNvCxnSpPr>
          <p:nvPr/>
        </p:nvCxnSpPr>
        <p:spPr>
          <a:xfrm>
            <a:off x="6610670" y="2942953"/>
            <a:ext cx="815114" cy="67565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429615C-1ABD-4253-A81C-AFF93B5AB1D0}"/>
              </a:ext>
            </a:extLst>
          </p:cNvPr>
          <p:cNvCxnSpPr>
            <a:cxnSpLocks/>
            <a:stCxn id="121" idx="3"/>
            <a:endCxn id="59" idx="1"/>
          </p:cNvCxnSpPr>
          <p:nvPr/>
        </p:nvCxnSpPr>
        <p:spPr>
          <a:xfrm>
            <a:off x="8613784" y="3618607"/>
            <a:ext cx="393045" cy="118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398EDCCB-79AF-4FCD-BC59-C7D841E791BB}"/>
              </a:ext>
            </a:extLst>
          </p:cNvPr>
          <p:cNvSpPr/>
          <p:nvPr/>
        </p:nvSpPr>
        <p:spPr>
          <a:xfrm>
            <a:off x="3931621" y="5011321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特徵轉換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情感分析</a:t>
            </a: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AF4543B-9EBA-426D-BB5E-57771D7A5F4B}"/>
              </a:ext>
            </a:extLst>
          </p:cNvPr>
          <p:cNvCxnSpPr>
            <a:cxnSpLocks/>
            <a:stCxn id="77" idx="3"/>
            <a:endCxn id="58" idx="1"/>
          </p:cNvCxnSpPr>
          <p:nvPr/>
        </p:nvCxnSpPr>
        <p:spPr>
          <a:xfrm flipV="1">
            <a:off x="5119621" y="4784902"/>
            <a:ext cx="400339" cy="4503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9E4B744-56B7-4C04-ACAE-A94DAE3B04F4}"/>
              </a:ext>
            </a:extLst>
          </p:cNvPr>
          <p:cNvSpPr txBox="1"/>
          <p:nvPr/>
        </p:nvSpPr>
        <p:spPr>
          <a:xfrm>
            <a:off x="5298766" y="3907114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</p:spTree>
    <p:extLst>
      <p:ext uri="{BB962C8B-B14F-4D97-AF65-F5344CB8AC3E}">
        <p14:creationId xmlns:p14="http://schemas.microsoft.com/office/powerpoint/2010/main" val="3479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146E535-E5D2-4BC1-9EC0-3E64563A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資料處理流程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A24880C-A2E5-456B-9773-B411AF3FD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講者：柯政賢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470EDA8-CFDD-401C-B1AA-698BAF6C1F16}"/>
              </a:ext>
            </a:extLst>
          </p:cNvPr>
          <p:cNvGrpSpPr>
            <a:grpSpLocks/>
          </p:cNvGrpSpPr>
          <p:nvPr/>
        </p:nvGrpSpPr>
        <p:grpSpPr bwMode="auto">
          <a:xfrm>
            <a:off x="10236200" y="2649894"/>
            <a:ext cx="1955800" cy="1955800"/>
            <a:chOff x="2706" y="762"/>
            <a:chExt cx="1232" cy="123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18F67F-ECC1-46C1-BD22-E6447EA228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" y="1194"/>
              <a:ext cx="368" cy="368"/>
            </a:xfrm>
            <a:custGeom>
              <a:avLst/>
              <a:gdLst>
                <a:gd name="T0" fmla="*/ 0 w 368"/>
                <a:gd name="T1" fmla="*/ 184 h 368"/>
                <a:gd name="T2" fmla="*/ 4 w 368"/>
                <a:gd name="T3" fmla="*/ 222 h 368"/>
                <a:gd name="T4" fmla="*/ 14 w 368"/>
                <a:gd name="T5" fmla="*/ 256 h 368"/>
                <a:gd name="T6" fmla="*/ 32 w 368"/>
                <a:gd name="T7" fmla="*/ 286 h 368"/>
                <a:gd name="T8" fmla="*/ 54 w 368"/>
                <a:gd name="T9" fmla="*/ 314 h 368"/>
                <a:gd name="T10" fmla="*/ 82 w 368"/>
                <a:gd name="T11" fmla="*/ 336 h 368"/>
                <a:gd name="T12" fmla="*/ 112 w 368"/>
                <a:gd name="T13" fmla="*/ 354 h 368"/>
                <a:gd name="T14" fmla="*/ 146 w 368"/>
                <a:gd name="T15" fmla="*/ 364 h 368"/>
                <a:gd name="T16" fmla="*/ 184 w 368"/>
                <a:gd name="T17" fmla="*/ 368 h 368"/>
                <a:gd name="T18" fmla="*/ 202 w 368"/>
                <a:gd name="T19" fmla="*/ 368 h 368"/>
                <a:gd name="T20" fmla="*/ 238 w 368"/>
                <a:gd name="T21" fmla="*/ 360 h 368"/>
                <a:gd name="T22" fmla="*/ 272 w 368"/>
                <a:gd name="T23" fmla="*/ 346 h 368"/>
                <a:gd name="T24" fmla="*/ 300 w 368"/>
                <a:gd name="T25" fmla="*/ 326 h 368"/>
                <a:gd name="T26" fmla="*/ 326 w 368"/>
                <a:gd name="T27" fmla="*/ 300 h 368"/>
                <a:gd name="T28" fmla="*/ 346 w 368"/>
                <a:gd name="T29" fmla="*/ 272 h 368"/>
                <a:gd name="T30" fmla="*/ 360 w 368"/>
                <a:gd name="T31" fmla="*/ 238 h 368"/>
                <a:gd name="T32" fmla="*/ 368 w 368"/>
                <a:gd name="T33" fmla="*/ 202 h 368"/>
                <a:gd name="T34" fmla="*/ 368 w 368"/>
                <a:gd name="T35" fmla="*/ 184 h 368"/>
                <a:gd name="T36" fmla="*/ 364 w 368"/>
                <a:gd name="T37" fmla="*/ 146 h 368"/>
                <a:gd name="T38" fmla="*/ 354 w 368"/>
                <a:gd name="T39" fmla="*/ 112 h 368"/>
                <a:gd name="T40" fmla="*/ 336 w 368"/>
                <a:gd name="T41" fmla="*/ 82 h 368"/>
                <a:gd name="T42" fmla="*/ 314 w 368"/>
                <a:gd name="T43" fmla="*/ 54 h 368"/>
                <a:gd name="T44" fmla="*/ 286 w 368"/>
                <a:gd name="T45" fmla="*/ 32 h 368"/>
                <a:gd name="T46" fmla="*/ 256 w 368"/>
                <a:gd name="T47" fmla="*/ 14 h 368"/>
                <a:gd name="T48" fmla="*/ 222 w 368"/>
                <a:gd name="T49" fmla="*/ 4 h 368"/>
                <a:gd name="T50" fmla="*/ 184 w 368"/>
                <a:gd name="T51" fmla="*/ 0 h 368"/>
                <a:gd name="T52" fmla="*/ 166 w 368"/>
                <a:gd name="T53" fmla="*/ 0 h 368"/>
                <a:gd name="T54" fmla="*/ 130 w 368"/>
                <a:gd name="T55" fmla="*/ 8 h 368"/>
                <a:gd name="T56" fmla="*/ 96 w 368"/>
                <a:gd name="T57" fmla="*/ 22 h 368"/>
                <a:gd name="T58" fmla="*/ 68 w 368"/>
                <a:gd name="T59" fmla="*/ 42 h 368"/>
                <a:gd name="T60" fmla="*/ 42 w 368"/>
                <a:gd name="T61" fmla="*/ 68 h 368"/>
                <a:gd name="T62" fmla="*/ 22 w 368"/>
                <a:gd name="T63" fmla="*/ 96 h 368"/>
                <a:gd name="T64" fmla="*/ 8 w 368"/>
                <a:gd name="T65" fmla="*/ 130 h 368"/>
                <a:gd name="T66" fmla="*/ 0 w 368"/>
                <a:gd name="T67" fmla="*/ 166 h 368"/>
                <a:gd name="T68" fmla="*/ 0 w 368"/>
                <a:gd name="T69" fmla="*/ 184 h 368"/>
                <a:gd name="T70" fmla="*/ 80 w 368"/>
                <a:gd name="T71" fmla="*/ 184 h 368"/>
                <a:gd name="T72" fmla="*/ 88 w 368"/>
                <a:gd name="T73" fmla="*/ 144 h 368"/>
                <a:gd name="T74" fmla="*/ 110 w 368"/>
                <a:gd name="T75" fmla="*/ 110 h 368"/>
                <a:gd name="T76" fmla="*/ 144 w 368"/>
                <a:gd name="T77" fmla="*/ 88 h 368"/>
                <a:gd name="T78" fmla="*/ 184 w 368"/>
                <a:gd name="T79" fmla="*/ 80 h 368"/>
                <a:gd name="T80" fmla="*/ 204 w 368"/>
                <a:gd name="T81" fmla="*/ 82 h 368"/>
                <a:gd name="T82" fmla="*/ 242 w 368"/>
                <a:gd name="T83" fmla="*/ 98 h 368"/>
                <a:gd name="T84" fmla="*/ 270 w 368"/>
                <a:gd name="T85" fmla="*/ 126 h 368"/>
                <a:gd name="T86" fmla="*/ 286 w 368"/>
                <a:gd name="T87" fmla="*/ 164 h 368"/>
                <a:gd name="T88" fmla="*/ 288 w 368"/>
                <a:gd name="T89" fmla="*/ 184 h 368"/>
                <a:gd name="T90" fmla="*/ 280 w 368"/>
                <a:gd name="T91" fmla="*/ 224 h 368"/>
                <a:gd name="T92" fmla="*/ 258 w 368"/>
                <a:gd name="T93" fmla="*/ 258 h 368"/>
                <a:gd name="T94" fmla="*/ 224 w 368"/>
                <a:gd name="T95" fmla="*/ 280 h 368"/>
                <a:gd name="T96" fmla="*/ 184 w 368"/>
                <a:gd name="T97" fmla="*/ 288 h 368"/>
                <a:gd name="T98" fmla="*/ 164 w 368"/>
                <a:gd name="T99" fmla="*/ 286 h 368"/>
                <a:gd name="T100" fmla="*/ 126 w 368"/>
                <a:gd name="T101" fmla="*/ 270 h 368"/>
                <a:gd name="T102" fmla="*/ 98 w 368"/>
                <a:gd name="T103" fmla="*/ 242 h 368"/>
                <a:gd name="T104" fmla="*/ 82 w 368"/>
                <a:gd name="T105" fmla="*/ 204 h 368"/>
                <a:gd name="T106" fmla="*/ 80 w 368"/>
                <a:gd name="T107" fmla="*/ 184 h 3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8"/>
                <a:gd name="T163" fmla="*/ 0 h 368"/>
                <a:gd name="T164" fmla="*/ 368 w 368"/>
                <a:gd name="T165" fmla="*/ 368 h 36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8" h="368">
                  <a:moveTo>
                    <a:pt x="0" y="184"/>
                  </a:moveTo>
                  <a:lnTo>
                    <a:pt x="0" y="184"/>
                  </a:lnTo>
                  <a:lnTo>
                    <a:pt x="0" y="202"/>
                  </a:lnTo>
                  <a:lnTo>
                    <a:pt x="4" y="222"/>
                  </a:lnTo>
                  <a:lnTo>
                    <a:pt x="8" y="238"/>
                  </a:lnTo>
                  <a:lnTo>
                    <a:pt x="14" y="256"/>
                  </a:lnTo>
                  <a:lnTo>
                    <a:pt x="22" y="272"/>
                  </a:lnTo>
                  <a:lnTo>
                    <a:pt x="32" y="286"/>
                  </a:lnTo>
                  <a:lnTo>
                    <a:pt x="42" y="300"/>
                  </a:lnTo>
                  <a:lnTo>
                    <a:pt x="54" y="314"/>
                  </a:lnTo>
                  <a:lnTo>
                    <a:pt x="68" y="326"/>
                  </a:lnTo>
                  <a:lnTo>
                    <a:pt x="82" y="336"/>
                  </a:lnTo>
                  <a:lnTo>
                    <a:pt x="96" y="346"/>
                  </a:lnTo>
                  <a:lnTo>
                    <a:pt x="112" y="354"/>
                  </a:lnTo>
                  <a:lnTo>
                    <a:pt x="130" y="360"/>
                  </a:lnTo>
                  <a:lnTo>
                    <a:pt x="146" y="364"/>
                  </a:lnTo>
                  <a:lnTo>
                    <a:pt x="166" y="368"/>
                  </a:lnTo>
                  <a:lnTo>
                    <a:pt x="184" y="368"/>
                  </a:lnTo>
                  <a:lnTo>
                    <a:pt x="202" y="368"/>
                  </a:lnTo>
                  <a:lnTo>
                    <a:pt x="222" y="364"/>
                  </a:lnTo>
                  <a:lnTo>
                    <a:pt x="238" y="360"/>
                  </a:lnTo>
                  <a:lnTo>
                    <a:pt x="256" y="354"/>
                  </a:lnTo>
                  <a:lnTo>
                    <a:pt x="272" y="346"/>
                  </a:lnTo>
                  <a:lnTo>
                    <a:pt x="286" y="336"/>
                  </a:lnTo>
                  <a:lnTo>
                    <a:pt x="300" y="326"/>
                  </a:lnTo>
                  <a:lnTo>
                    <a:pt x="314" y="314"/>
                  </a:lnTo>
                  <a:lnTo>
                    <a:pt x="326" y="300"/>
                  </a:lnTo>
                  <a:lnTo>
                    <a:pt x="336" y="286"/>
                  </a:lnTo>
                  <a:lnTo>
                    <a:pt x="346" y="272"/>
                  </a:lnTo>
                  <a:lnTo>
                    <a:pt x="354" y="256"/>
                  </a:lnTo>
                  <a:lnTo>
                    <a:pt x="360" y="238"/>
                  </a:lnTo>
                  <a:lnTo>
                    <a:pt x="364" y="222"/>
                  </a:lnTo>
                  <a:lnTo>
                    <a:pt x="368" y="202"/>
                  </a:lnTo>
                  <a:lnTo>
                    <a:pt x="368" y="184"/>
                  </a:lnTo>
                  <a:lnTo>
                    <a:pt x="368" y="166"/>
                  </a:lnTo>
                  <a:lnTo>
                    <a:pt x="364" y="146"/>
                  </a:lnTo>
                  <a:lnTo>
                    <a:pt x="360" y="130"/>
                  </a:lnTo>
                  <a:lnTo>
                    <a:pt x="354" y="112"/>
                  </a:lnTo>
                  <a:lnTo>
                    <a:pt x="346" y="96"/>
                  </a:lnTo>
                  <a:lnTo>
                    <a:pt x="336" y="82"/>
                  </a:lnTo>
                  <a:lnTo>
                    <a:pt x="326" y="68"/>
                  </a:lnTo>
                  <a:lnTo>
                    <a:pt x="314" y="54"/>
                  </a:lnTo>
                  <a:lnTo>
                    <a:pt x="300" y="42"/>
                  </a:lnTo>
                  <a:lnTo>
                    <a:pt x="286" y="32"/>
                  </a:lnTo>
                  <a:lnTo>
                    <a:pt x="272" y="22"/>
                  </a:lnTo>
                  <a:lnTo>
                    <a:pt x="256" y="14"/>
                  </a:lnTo>
                  <a:lnTo>
                    <a:pt x="238" y="8"/>
                  </a:lnTo>
                  <a:lnTo>
                    <a:pt x="222" y="4"/>
                  </a:lnTo>
                  <a:lnTo>
                    <a:pt x="202" y="0"/>
                  </a:lnTo>
                  <a:lnTo>
                    <a:pt x="184" y="0"/>
                  </a:lnTo>
                  <a:lnTo>
                    <a:pt x="166" y="0"/>
                  </a:lnTo>
                  <a:lnTo>
                    <a:pt x="146" y="4"/>
                  </a:lnTo>
                  <a:lnTo>
                    <a:pt x="130" y="8"/>
                  </a:lnTo>
                  <a:lnTo>
                    <a:pt x="112" y="14"/>
                  </a:lnTo>
                  <a:lnTo>
                    <a:pt x="96" y="22"/>
                  </a:lnTo>
                  <a:lnTo>
                    <a:pt x="82" y="32"/>
                  </a:lnTo>
                  <a:lnTo>
                    <a:pt x="68" y="42"/>
                  </a:lnTo>
                  <a:lnTo>
                    <a:pt x="54" y="54"/>
                  </a:lnTo>
                  <a:lnTo>
                    <a:pt x="42" y="68"/>
                  </a:lnTo>
                  <a:lnTo>
                    <a:pt x="32" y="82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8" y="130"/>
                  </a:lnTo>
                  <a:lnTo>
                    <a:pt x="4" y="146"/>
                  </a:lnTo>
                  <a:lnTo>
                    <a:pt x="0" y="166"/>
                  </a:lnTo>
                  <a:lnTo>
                    <a:pt x="0" y="184"/>
                  </a:lnTo>
                  <a:close/>
                  <a:moveTo>
                    <a:pt x="80" y="184"/>
                  </a:moveTo>
                  <a:lnTo>
                    <a:pt x="80" y="184"/>
                  </a:lnTo>
                  <a:lnTo>
                    <a:pt x="82" y="164"/>
                  </a:lnTo>
                  <a:lnTo>
                    <a:pt x="88" y="144"/>
                  </a:lnTo>
                  <a:lnTo>
                    <a:pt x="98" y="126"/>
                  </a:lnTo>
                  <a:lnTo>
                    <a:pt x="110" y="110"/>
                  </a:lnTo>
                  <a:lnTo>
                    <a:pt x="126" y="98"/>
                  </a:lnTo>
                  <a:lnTo>
                    <a:pt x="144" y="88"/>
                  </a:lnTo>
                  <a:lnTo>
                    <a:pt x="164" y="82"/>
                  </a:lnTo>
                  <a:lnTo>
                    <a:pt x="184" y="80"/>
                  </a:lnTo>
                  <a:lnTo>
                    <a:pt x="204" y="82"/>
                  </a:lnTo>
                  <a:lnTo>
                    <a:pt x="224" y="88"/>
                  </a:lnTo>
                  <a:lnTo>
                    <a:pt x="242" y="98"/>
                  </a:lnTo>
                  <a:lnTo>
                    <a:pt x="258" y="110"/>
                  </a:lnTo>
                  <a:lnTo>
                    <a:pt x="270" y="126"/>
                  </a:lnTo>
                  <a:lnTo>
                    <a:pt x="280" y="144"/>
                  </a:lnTo>
                  <a:lnTo>
                    <a:pt x="286" y="164"/>
                  </a:lnTo>
                  <a:lnTo>
                    <a:pt x="288" y="184"/>
                  </a:lnTo>
                  <a:lnTo>
                    <a:pt x="286" y="204"/>
                  </a:lnTo>
                  <a:lnTo>
                    <a:pt x="280" y="224"/>
                  </a:lnTo>
                  <a:lnTo>
                    <a:pt x="270" y="242"/>
                  </a:lnTo>
                  <a:lnTo>
                    <a:pt x="258" y="258"/>
                  </a:lnTo>
                  <a:lnTo>
                    <a:pt x="242" y="270"/>
                  </a:lnTo>
                  <a:lnTo>
                    <a:pt x="224" y="280"/>
                  </a:lnTo>
                  <a:lnTo>
                    <a:pt x="204" y="286"/>
                  </a:lnTo>
                  <a:lnTo>
                    <a:pt x="184" y="288"/>
                  </a:lnTo>
                  <a:lnTo>
                    <a:pt x="164" y="286"/>
                  </a:lnTo>
                  <a:lnTo>
                    <a:pt x="144" y="280"/>
                  </a:lnTo>
                  <a:lnTo>
                    <a:pt x="126" y="270"/>
                  </a:lnTo>
                  <a:lnTo>
                    <a:pt x="110" y="258"/>
                  </a:lnTo>
                  <a:lnTo>
                    <a:pt x="98" y="242"/>
                  </a:lnTo>
                  <a:lnTo>
                    <a:pt x="88" y="224"/>
                  </a:lnTo>
                  <a:lnTo>
                    <a:pt x="82" y="204"/>
                  </a:lnTo>
                  <a:lnTo>
                    <a:pt x="80" y="184"/>
                  </a:lnTo>
                  <a:close/>
                </a:path>
              </a:pathLst>
            </a:custGeom>
            <a:solidFill>
              <a:srgbClr val="654E2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36BAA77-EC21-44FF-91F8-F4695C31A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4" y="1050"/>
              <a:ext cx="656" cy="656"/>
            </a:xfrm>
            <a:custGeom>
              <a:avLst/>
              <a:gdLst>
                <a:gd name="T0" fmla="*/ 2 w 656"/>
                <a:gd name="T1" fmla="*/ 362 h 656"/>
                <a:gd name="T2" fmla="*/ 26 w 656"/>
                <a:gd name="T3" fmla="*/ 456 h 656"/>
                <a:gd name="T4" fmla="*/ 74 w 656"/>
                <a:gd name="T5" fmla="*/ 536 h 656"/>
                <a:gd name="T6" fmla="*/ 144 w 656"/>
                <a:gd name="T7" fmla="*/ 600 h 656"/>
                <a:gd name="T8" fmla="*/ 230 w 656"/>
                <a:gd name="T9" fmla="*/ 642 h 656"/>
                <a:gd name="T10" fmla="*/ 328 w 656"/>
                <a:gd name="T11" fmla="*/ 656 h 656"/>
                <a:gd name="T12" fmla="*/ 394 w 656"/>
                <a:gd name="T13" fmla="*/ 650 h 656"/>
                <a:gd name="T14" fmla="*/ 484 w 656"/>
                <a:gd name="T15" fmla="*/ 616 h 656"/>
                <a:gd name="T16" fmla="*/ 560 w 656"/>
                <a:gd name="T17" fmla="*/ 560 h 656"/>
                <a:gd name="T18" fmla="*/ 616 w 656"/>
                <a:gd name="T19" fmla="*/ 484 h 656"/>
                <a:gd name="T20" fmla="*/ 650 w 656"/>
                <a:gd name="T21" fmla="*/ 394 h 656"/>
                <a:gd name="T22" fmla="*/ 656 w 656"/>
                <a:gd name="T23" fmla="*/ 328 h 656"/>
                <a:gd name="T24" fmla="*/ 642 w 656"/>
                <a:gd name="T25" fmla="*/ 230 h 656"/>
                <a:gd name="T26" fmla="*/ 600 w 656"/>
                <a:gd name="T27" fmla="*/ 144 h 656"/>
                <a:gd name="T28" fmla="*/ 536 w 656"/>
                <a:gd name="T29" fmla="*/ 74 h 656"/>
                <a:gd name="T30" fmla="*/ 456 w 656"/>
                <a:gd name="T31" fmla="*/ 26 h 656"/>
                <a:gd name="T32" fmla="*/ 362 w 656"/>
                <a:gd name="T33" fmla="*/ 2 h 656"/>
                <a:gd name="T34" fmla="*/ 294 w 656"/>
                <a:gd name="T35" fmla="*/ 2 h 656"/>
                <a:gd name="T36" fmla="*/ 200 w 656"/>
                <a:gd name="T37" fmla="*/ 26 h 656"/>
                <a:gd name="T38" fmla="*/ 120 w 656"/>
                <a:gd name="T39" fmla="*/ 74 h 656"/>
                <a:gd name="T40" fmla="*/ 56 w 656"/>
                <a:gd name="T41" fmla="*/ 144 h 656"/>
                <a:gd name="T42" fmla="*/ 14 w 656"/>
                <a:gd name="T43" fmla="*/ 230 h 656"/>
                <a:gd name="T44" fmla="*/ 0 w 656"/>
                <a:gd name="T45" fmla="*/ 328 h 656"/>
                <a:gd name="T46" fmla="*/ 80 w 656"/>
                <a:gd name="T47" fmla="*/ 328 h 656"/>
                <a:gd name="T48" fmla="*/ 92 w 656"/>
                <a:gd name="T49" fmla="*/ 254 h 656"/>
                <a:gd name="T50" fmla="*/ 122 w 656"/>
                <a:gd name="T51" fmla="*/ 190 h 656"/>
                <a:gd name="T52" fmla="*/ 170 w 656"/>
                <a:gd name="T53" fmla="*/ 136 h 656"/>
                <a:gd name="T54" fmla="*/ 232 w 656"/>
                <a:gd name="T55" fmla="*/ 100 h 656"/>
                <a:gd name="T56" fmla="*/ 302 w 656"/>
                <a:gd name="T57" fmla="*/ 82 h 656"/>
                <a:gd name="T58" fmla="*/ 354 w 656"/>
                <a:gd name="T59" fmla="*/ 82 h 656"/>
                <a:gd name="T60" fmla="*/ 424 w 656"/>
                <a:gd name="T61" fmla="*/ 100 h 656"/>
                <a:gd name="T62" fmla="*/ 486 w 656"/>
                <a:gd name="T63" fmla="*/ 136 h 656"/>
                <a:gd name="T64" fmla="*/ 534 w 656"/>
                <a:gd name="T65" fmla="*/ 190 h 656"/>
                <a:gd name="T66" fmla="*/ 564 w 656"/>
                <a:gd name="T67" fmla="*/ 254 h 656"/>
                <a:gd name="T68" fmla="*/ 576 w 656"/>
                <a:gd name="T69" fmla="*/ 328 h 656"/>
                <a:gd name="T70" fmla="*/ 570 w 656"/>
                <a:gd name="T71" fmla="*/ 378 h 656"/>
                <a:gd name="T72" fmla="*/ 546 w 656"/>
                <a:gd name="T73" fmla="*/ 446 h 656"/>
                <a:gd name="T74" fmla="*/ 504 w 656"/>
                <a:gd name="T75" fmla="*/ 504 h 656"/>
                <a:gd name="T76" fmla="*/ 446 w 656"/>
                <a:gd name="T77" fmla="*/ 546 h 656"/>
                <a:gd name="T78" fmla="*/ 378 w 656"/>
                <a:gd name="T79" fmla="*/ 570 h 656"/>
                <a:gd name="T80" fmla="*/ 328 w 656"/>
                <a:gd name="T81" fmla="*/ 576 h 656"/>
                <a:gd name="T82" fmla="*/ 254 w 656"/>
                <a:gd name="T83" fmla="*/ 564 h 656"/>
                <a:gd name="T84" fmla="*/ 190 w 656"/>
                <a:gd name="T85" fmla="*/ 534 h 656"/>
                <a:gd name="T86" fmla="*/ 136 w 656"/>
                <a:gd name="T87" fmla="*/ 486 h 656"/>
                <a:gd name="T88" fmla="*/ 100 w 656"/>
                <a:gd name="T89" fmla="*/ 424 h 656"/>
                <a:gd name="T90" fmla="*/ 82 w 656"/>
                <a:gd name="T91" fmla="*/ 354 h 6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56"/>
                <a:gd name="T139" fmla="*/ 0 h 656"/>
                <a:gd name="T140" fmla="*/ 656 w 656"/>
                <a:gd name="T141" fmla="*/ 656 h 65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56" h="656">
                  <a:moveTo>
                    <a:pt x="0" y="328"/>
                  </a:moveTo>
                  <a:lnTo>
                    <a:pt x="0" y="328"/>
                  </a:lnTo>
                  <a:lnTo>
                    <a:pt x="2" y="362"/>
                  </a:lnTo>
                  <a:lnTo>
                    <a:pt x="6" y="394"/>
                  </a:lnTo>
                  <a:lnTo>
                    <a:pt x="14" y="426"/>
                  </a:lnTo>
                  <a:lnTo>
                    <a:pt x="26" y="456"/>
                  </a:lnTo>
                  <a:lnTo>
                    <a:pt x="40" y="484"/>
                  </a:lnTo>
                  <a:lnTo>
                    <a:pt x="56" y="512"/>
                  </a:lnTo>
                  <a:lnTo>
                    <a:pt x="74" y="536"/>
                  </a:lnTo>
                  <a:lnTo>
                    <a:pt x="96" y="560"/>
                  </a:lnTo>
                  <a:lnTo>
                    <a:pt x="120" y="582"/>
                  </a:lnTo>
                  <a:lnTo>
                    <a:pt x="144" y="600"/>
                  </a:lnTo>
                  <a:lnTo>
                    <a:pt x="172" y="616"/>
                  </a:lnTo>
                  <a:lnTo>
                    <a:pt x="200" y="630"/>
                  </a:lnTo>
                  <a:lnTo>
                    <a:pt x="230" y="642"/>
                  </a:lnTo>
                  <a:lnTo>
                    <a:pt x="262" y="650"/>
                  </a:lnTo>
                  <a:lnTo>
                    <a:pt x="294" y="654"/>
                  </a:lnTo>
                  <a:lnTo>
                    <a:pt x="328" y="656"/>
                  </a:lnTo>
                  <a:lnTo>
                    <a:pt x="362" y="654"/>
                  </a:lnTo>
                  <a:lnTo>
                    <a:pt x="394" y="650"/>
                  </a:lnTo>
                  <a:lnTo>
                    <a:pt x="426" y="642"/>
                  </a:lnTo>
                  <a:lnTo>
                    <a:pt x="456" y="630"/>
                  </a:lnTo>
                  <a:lnTo>
                    <a:pt x="484" y="616"/>
                  </a:lnTo>
                  <a:lnTo>
                    <a:pt x="512" y="600"/>
                  </a:lnTo>
                  <a:lnTo>
                    <a:pt x="536" y="582"/>
                  </a:lnTo>
                  <a:lnTo>
                    <a:pt x="560" y="560"/>
                  </a:lnTo>
                  <a:lnTo>
                    <a:pt x="582" y="536"/>
                  </a:lnTo>
                  <a:lnTo>
                    <a:pt x="600" y="512"/>
                  </a:lnTo>
                  <a:lnTo>
                    <a:pt x="616" y="484"/>
                  </a:lnTo>
                  <a:lnTo>
                    <a:pt x="630" y="456"/>
                  </a:lnTo>
                  <a:lnTo>
                    <a:pt x="642" y="426"/>
                  </a:lnTo>
                  <a:lnTo>
                    <a:pt x="650" y="394"/>
                  </a:lnTo>
                  <a:lnTo>
                    <a:pt x="654" y="362"/>
                  </a:lnTo>
                  <a:lnTo>
                    <a:pt x="656" y="328"/>
                  </a:lnTo>
                  <a:lnTo>
                    <a:pt x="654" y="294"/>
                  </a:lnTo>
                  <a:lnTo>
                    <a:pt x="650" y="262"/>
                  </a:lnTo>
                  <a:lnTo>
                    <a:pt x="642" y="230"/>
                  </a:lnTo>
                  <a:lnTo>
                    <a:pt x="630" y="200"/>
                  </a:lnTo>
                  <a:lnTo>
                    <a:pt x="616" y="172"/>
                  </a:lnTo>
                  <a:lnTo>
                    <a:pt x="600" y="144"/>
                  </a:lnTo>
                  <a:lnTo>
                    <a:pt x="582" y="120"/>
                  </a:lnTo>
                  <a:lnTo>
                    <a:pt x="560" y="96"/>
                  </a:lnTo>
                  <a:lnTo>
                    <a:pt x="536" y="74"/>
                  </a:lnTo>
                  <a:lnTo>
                    <a:pt x="512" y="56"/>
                  </a:lnTo>
                  <a:lnTo>
                    <a:pt x="484" y="40"/>
                  </a:lnTo>
                  <a:lnTo>
                    <a:pt x="456" y="26"/>
                  </a:lnTo>
                  <a:lnTo>
                    <a:pt x="426" y="14"/>
                  </a:lnTo>
                  <a:lnTo>
                    <a:pt x="394" y="6"/>
                  </a:lnTo>
                  <a:lnTo>
                    <a:pt x="362" y="2"/>
                  </a:lnTo>
                  <a:lnTo>
                    <a:pt x="328" y="0"/>
                  </a:lnTo>
                  <a:lnTo>
                    <a:pt x="294" y="2"/>
                  </a:lnTo>
                  <a:lnTo>
                    <a:pt x="262" y="6"/>
                  </a:lnTo>
                  <a:lnTo>
                    <a:pt x="230" y="14"/>
                  </a:lnTo>
                  <a:lnTo>
                    <a:pt x="200" y="26"/>
                  </a:lnTo>
                  <a:lnTo>
                    <a:pt x="172" y="40"/>
                  </a:lnTo>
                  <a:lnTo>
                    <a:pt x="144" y="56"/>
                  </a:lnTo>
                  <a:lnTo>
                    <a:pt x="120" y="74"/>
                  </a:lnTo>
                  <a:lnTo>
                    <a:pt x="96" y="96"/>
                  </a:lnTo>
                  <a:lnTo>
                    <a:pt x="74" y="120"/>
                  </a:lnTo>
                  <a:lnTo>
                    <a:pt x="56" y="144"/>
                  </a:lnTo>
                  <a:lnTo>
                    <a:pt x="40" y="172"/>
                  </a:lnTo>
                  <a:lnTo>
                    <a:pt x="26" y="200"/>
                  </a:lnTo>
                  <a:lnTo>
                    <a:pt x="14" y="230"/>
                  </a:lnTo>
                  <a:lnTo>
                    <a:pt x="6" y="262"/>
                  </a:lnTo>
                  <a:lnTo>
                    <a:pt x="2" y="294"/>
                  </a:lnTo>
                  <a:lnTo>
                    <a:pt x="0" y="328"/>
                  </a:lnTo>
                  <a:close/>
                  <a:moveTo>
                    <a:pt x="80" y="328"/>
                  </a:moveTo>
                  <a:lnTo>
                    <a:pt x="80" y="328"/>
                  </a:lnTo>
                  <a:lnTo>
                    <a:pt x="82" y="302"/>
                  </a:lnTo>
                  <a:lnTo>
                    <a:pt x="86" y="278"/>
                  </a:lnTo>
                  <a:lnTo>
                    <a:pt x="92" y="254"/>
                  </a:lnTo>
                  <a:lnTo>
                    <a:pt x="100" y="232"/>
                  </a:lnTo>
                  <a:lnTo>
                    <a:pt x="110" y="210"/>
                  </a:lnTo>
                  <a:lnTo>
                    <a:pt x="122" y="190"/>
                  </a:lnTo>
                  <a:lnTo>
                    <a:pt x="136" y="170"/>
                  </a:lnTo>
                  <a:lnTo>
                    <a:pt x="152" y="152"/>
                  </a:lnTo>
                  <a:lnTo>
                    <a:pt x="170" y="136"/>
                  </a:lnTo>
                  <a:lnTo>
                    <a:pt x="190" y="122"/>
                  </a:lnTo>
                  <a:lnTo>
                    <a:pt x="210" y="110"/>
                  </a:lnTo>
                  <a:lnTo>
                    <a:pt x="232" y="100"/>
                  </a:lnTo>
                  <a:lnTo>
                    <a:pt x="254" y="92"/>
                  </a:lnTo>
                  <a:lnTo>
                    <a:pt x="278" y="86"/>
                  </a:lnTo>
                  <a:lnTo>
                    <a:pt x="302" y="82"/>
                  </a:lnTo>
                  <a:lnTo>
                    <a:pt x="328" y="80"/>
                  </a:lnTo>
                  <a:lnTo>
                    <a:pt x="354" y="82"/>
                  </a:lnTo>
                  <a:lnTo>
                    <a:pt x="378" y="86"/>
                  </a:lnTo>
                  <a:lnTo>
                    <a:pt x="402" y="92"/>
                  </a:lnTo>
                  <a:lnTo>
                    <a:pt x="424" y="100"/>
                  </a:lnTo>
                  <a:lnTo>
                    <a:pt x="446" y="110"/>
                  </a:lnTo>
                  <a:lnTo>
                    <a:pt x="466" y="122"/>
                  </a:lnTo>
                  <a:lnTo>
                    <a:pt x="486" y="136"/>
                  </a:lnTo>
                  <a:lnTo>
                    <a:pt x="504" y="152"/>
                  </a:lnTo>
                  <a:lnTo>
                    <a:pt x="520" y="170"/>
                  </a:lnTo>
                  <a:lnTo>
                    <a:pt x="534" y="190"/>
                  </a:lnTo>
                  <a:lnTo>
                    <a:pt x="546" y="210"/>
                  </a:lnTo>
                  <a:lnTo>
                    <a:pt x="556" y="232"/>
                  </a:lnTo>
                  <a:lnTo>
                    <a:pt x="564" y="254"/>
                  </a:lnTo>
                  <a:lnTo>
                    <a:pt x="570" y="278"/>
                  </a:lnTo>
                  <a:lnTo>
                    <a:pt x="574" y="302"/>
                  </a:lnTo>
                  <a:lnTo>
                    <a:pt x="576" y="328"/>
                  </a:lnTo>
                  <a:lnTo>
                    <a:pt x="574" y="354"/>
                  </a:lnTo>
                  <a:lnTo>
                    <a:pt x="570" y="378"/>
                  </a:lnTo>
                  <a:lnTo>
                    <a:pt x="564" y="402"/>
                  </a:lnTo>
                  <a:lnTo>
                    <a:pt x="556" y="424"/>
                  </a:lnTo>
                  <a:lnTo>
                    <a:pt x="546" y="446"/>
                  </a:lnTo>
                  <a:lnTo>
                    <a:pt x="534" y="466"/>
                  </a:lnTo>
                  <a:lnTo>
                    <a:pt x="520" y="486"/>
                  </a:lnTo>
                  <a:lnTo>
                    <a:pt x="504" y="504"/>
                  </a:lnTo>
                  <a:lnTo>
                    <a:pt x="486" y="520"/>
                  </a:lnTo>
                  <a:lnTo>
                    <a:pt x="466" y="534"/>
                  </a:lnTo>
                  <a:lnTo>
                    <a:pt x="446" y="546"/>
                  </a:lnTo>
                  <a:lnTo>
                    <a:pt x="424" y="556"/>
                  </a:lnTo>
                  <a:lnTo>
                    <a:pt x="402" y="564"/>
                  </a:lnTo>
                  <a:lnTo>
                    <a:pt x="378" y="570"/>
                  </a:lnTo>
                  <a:lnTo>
                    <a:pt x="354" y="574"/>
                  </a:lnTo>
                  <a:lnTo>
                    <a:pt x="328" y="576"/>
                  </a:lnTo>
                  <a:lnTo>
                    <a:pt x="302" y="574"/>
                  </a:lnTo>
                  <a:lnTo>
                    <a:pt x="278" y="570"/>
                  </a:lnTo>
                  <a:lnTo>
                    <a:pt x="254" y="564"/>
                  </a:lnTo>
                  <a:lnTo>
                    <a:pt x="232" y="556"/>
                  </a:lnTo>
                  <a:lnTo>
                    <a:pt x="210" y="546"/>
                  </a:lnTo>
                  <a:lnTo>
                    <a:pt x="190" y="534"/>
                  </a:lnTo>
                  <a:lnTo>
                    <a:pt x="170" y="520"/>
                  </a:lnTo>
                  <a:lnTo>
                    <a:pt x="152" y="504"/>
                  </a:lnTo>
                  <a:lnTo>
                    <a:pt x="136" y="486"/>
                  </a:lnTo>
                  <a:lnTo>
                    <a:pt x="122" y="466"/>
                  </a:lnTo>
                  <a:lnTo>
                    <a:pt x="110" y="446"/>
                  </a:lnTo>
                  <a:lnTo>
                    <a:pt x="100" y="424"/>
                  </a:lnTo>
                  <a:lnTo>
                    <a:pt x="92" y="402"/>
                  </a:lnTo>
                  <a:lnTo>
                    <a:pt x="86" y="378"/>
                  </a:lnTo>
                  <a:lnTo>
                    <a:pt x="82" y="354"/>
                  </a:lnTo>
                  <a:lnTo>
                    <a:pt x="80" y="328"/>
                  </a:lnTo>
                  <a:close/>
                </a:path>
              </a:pathLst>
            </a:custGeom>
            <a:solidFill>
              <a:srgbClr val="654E25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D54827-FE92-4F8E-987B-7846A9522C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0" y="906"/>
              <a:ext cx="944" cy="944"/>
            </a:xfrm>
            <a:custGeom>
              <a:avLst/>
              <a:gdLst>
                <a:gd name="T0" fmla="*/ 0 w 944"/>
                <a:gd name="T1" fmla="*/ 496 h 944"/>
                <a:gd name="T2" fmla="*/ 10 w 944"/>
                <a:gd name="T3" fmla="*/ 568 h 944"/>
                <a:gd name="T4" fmla="*/ 58 w 944"/>
                <a:gd name="T5" fmla="*/ 696 h 944"/>
                <a:gd name="T6" fmla="*/ 138 w 944"/>
                <a:gd name="T7" fmla="*/ 806 h 944"/>
                <a:gd name="T8" fmla="*/ 248 w 944"/>
                <a:gd name="T9" fmla="*/ 886 h 944"/>
                <a:gd name="T10" fmla="*/ 376 w 944"/>
                <a:gd name="T11" fmla="*/ 934 h 944"/>
                <a:gd name="T12" fmla="*/ 448 w 944"/>
                <a:gd name="T13" fmla="*/ 944 h 944"/>
                <a:gd name="T14" fmla="*/ 496 w 944"/>
                <a:gd name="T15" fmla="*/ 944 h 944"/>
                <a:gd name="T16" fmla="*/ 568 w 944"/>
                <a:gd name="T17" fmla="*/ 934 h 944"/>
                <a:gd name="T18" fmla="*/ 696 w 944"/>
                <a:gd name="T19" fmla="*/ 886 h 944"/>
                <a:gd name="T20" fmla="*/ 806 w 944"/>
                <a:gd name="T21" fmla="*/ 806 h 944"/>
                <a:gd name="T22" fmla="*/ 886 w 944"/>
                <a:gd name="T23" fmla="*/ 696 h 944"/>
                <a:gd name="T24" fmla="*/ 934 w 944"/>
                <a:gd name="T25" fmla="*/ 568 h 944"/>
                <a:gd name="T26" fmla="*/ 944 w 944"/>
                <a:gd name="T27" fmla="*/ 496 h 944"/>
                <a:gd name="T28" fmla="*/ 944 w 944"/>
                <a:gd name="T29" fmla="*/ 448 h 944"/>
                <a:gd name="T30" fmla="*/ 934 w 944"/>
                <a:gd name="T31" fmla="*/ 376 h 944"/>
                <a:gd name="T32" fmla="*/ 886 w 944"/>
                <a:gd name="T33" fmla="*/ 248 h 944"/>
                <a:gd name="T34" fmla="*/ 806 w 944"/>
                <a:gd name="T35" fmla="*/ 138 h 944"/>
                <a:gd name="T36" fmla="*/ 696 w 944"/>
                <a:gd name="T37" fmla="*/ 58 h 944"/>
                <a:gd name="T38" fmla="*/ 568 w 944"/>
                <a:gd name="T39" fmla="*/ 10 h 944"/>
                <a:gd name="T40" fmla="*/ 496 w 944"/>
                <a:gd name="T41" fmla="*/ 0 h 944"/>
                <a:gd name="T42" fmla="*/ 448 w 944"/>
                <a:gd name="T43" fmla="*/ 0 h 944"/>
                <a:gd name="T44" fmla="*/ 376 w 944"/>
                <a:gd name="T45" fmla="*/ 10 h 944"/>
                <a:gd name="T46" fmla="*/ 248 w 944"/>
                <a:gd name="T47" fmla="*/ 58 h 944"/>
                <a:gd name="T48" fmla="*/ 138 w 944"/>
                <a:gd name="T49" fmla="*/ 138 h 944"/>
                <a:gd name="T50" fmla="*/ 58 w 944"/>
                <a:gd name="T51" fmla="*/ 248 h 944"/>
                <a:gd name="T52" fmla="*/ 10 w 944"/>
                <a:gd name="T53" fmla="*/ 376 h 944"/>
                <a:gd name="T54" fmla="*/ 0 w 944"/>
                <a:gd name="T55" fmla="*/ 448 h 944"/>
                <a:gd name="T56" fmla="*/ 80 w 944"/>
                <a:gd name="T57" fmla="*/ 472 h 944"/>
                <a:gd name="T58" fmla="*/ 88 w 944"/>
                <a:gd name="T59" fmla="*/ 394 h 944"/>
                <a:gd name="T60" fmla="*/ 128 w 944"/>
                <a:gd name="T61" fmla="*/ 286 h 944"/>
                <a:gd name="T62" fmla="*/ 194 w 944"/>
                <a:gd name="T63" fmla="*/ 194 h 944"/>
                <a:gd name="T64" fmla="*/ 286 w 944"/>
                <a:gd name="T65" fmla="*/ 128 h 944"/>
                <a:gd name="T66" fmla="*/ 394 w 944"/>
                <a:gd name="T67" fmla="*/ 88 h 944"/>
                <a:gd name="T68" fmla="*/ 472 w 944"/>
                <a:gd name="T69" fmla="*/ 80 h 944"/>
                <a:gd name="T70" fmla="*/ 588 w 944"/>
                <a:gd name="T71" fmla="*/ 98 h 944"/>
                <a:gd name="T72" fmla="*/ 692 w 944"/>
                <a:gd name="T73" fmla="*/ 148 h 944"/>
                <a:gd name="T74" fmla="*/ 774 w 944"/>
                <a:gd name="T75" fmla="*/ 222 h 944"/>
                <a:gd name="T76" fmla="*/ 834 w 944"/>
                <a:gd name="T77" fmla="*/ 320 h 944"/>
                <a:gd name="T78" fmla="*/ 862 w 944"/>
                <a:gd name="T79" fmla="*/ 432 h 944"/>
                <a:gd name="T80" fmla="*/ 862 w 944"/>
                <a:gd name="T81" fmla="*/ 512 h 944"/>
                <a:gd name="T82" fmla="*/ 834 w 944"/>
                <a:gd name="T83" fmla="*/ 624 h 944"/>
                <a:gd name="T84" fmla="*/ 774 w 944"/>
                <a:gd name="T85" fmla="*/ 722 h 944"/>
                <a:gd name="T86" fmla="*/ 692 w 944"/>
                <a:gd name="T87" fmla="*/ 796 h 944"/>
                <a:gd name="T88" fmla="*/ 588 w 944"/>
                <a:gd name="T89" fmla="*/ 846 h 944"/>
                <a:gd name="T90" fmla="*/ 472 w 944"/>
                <a:gd name="T91" fmla="*/ 864 h 944"/>
                <a:gd name="T92" fmla="*/ 394 w 944"/>
                <a:gd name="T93" fmla="*/ 856 h 944"/>
                <a:gd name="T94" fmla="*/ 286 w 944"/>
                <a:gd name="T95" fmla="*/ 816 h 944"/>
                <a:gd name="T96" fmla="*/ 194 w 944"/>
                <a:gd name="T97" fmla="*/ 750 h 944"/>
                <a:gd name="T98" fmla="*/ 128 w 944"/>
                <a:gd name="T99" fmla="*/ 658 h 944"/>
                <a:gd name="T100" fmla="*/ 88 w 944"/>
                <a:gd name="T101" fmla="*/ 550 h 944"/>
                <a:gd name="T102" fmla="*/ 80 w 944"/>
                <a:gd name="T103" fmla="*/ 472 h 9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44"/>
                <a:gd name="T157" fmla="*/ 0 h 944"/>
                <a:gd name="T158" fmla="*/ 944 w 944"/>
                <a:gd name="T159" fmla="*/ 944 h 94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44" h="944">
                  <a:moveTo>
                    <a:pt x="0" y="472"/>
                  </a:moveTo>
                  <a:lnTo>
                    <a:pt x="0" y="472"/>
                  </a:lnTo>
                  <a:lnTo>
                    <a:pt x="0" y="496"/>
                  </a:lnTo>
                  <a:lnTo>
                    <a:pt x="2" y="520"/>
                  </a:lnTo>
                  <a:lnTo>
                    <a:pt x="6" y="544"/>
                  </a:lnTo>
                  <a:lnTo>
                    <a:pt x="10" y="568"/>
                  </a:lnTo>
                  <a:lnTo>
                    <a:pt x="22" y="612"/>
                  </a:lnTo>
                  <a:lnTo>
                    <a:pt x="38" y="656"/>
                  </a:lnTo>
                  <a:lnTo>
                    <a:pt x="58" y="696"/>
                  </a:lnTo>
                  <a:lnTo>
                    <a:pt x="80" y="736"/>
                  </a:lnTo>
                  <a:lnTo>
                    <a:pt x="108" y="772"/>
                  </a:lnTo>
                  <a:lnTo>
                    <a:pt x="138" y="806"/>
                  </a:lnTo>
                  <a:lnTo>
                    <a:pt x="172" y="836"/>
                  </a:lnTo>
                  <a:lnTo>
                    <a:pt x="208" y="864"/>
                  </a:lnTo>
                  <a:lnTo>
                    <a:pt x="248" y="886"/>
                  </a:lnTo>
                  <a:lnTo>
                    <a:pt x="288" y="906"/>
                  </a:lnTo>
                  <a:lnTo>
                    <a:pt x="332" y="922"/>
                  </a:lnTo>
                  <a:lnTo>
                    <a:pt x="376" y="934"/>
                  </a:lnTo>
                  <a:lnTo>
                    <a:pt x="400" y="938"/>
                  </a:lnTo>
                  <a:lnTo>
                    <a:pt x="424" y="942"/>
                  </a:lnTo>
                  <a:lnTo>
                    <a:pt x="448" y="944"/>
                  </a:lnTo>
                  <a:lnTo>
                    <a:pt x="472" y="944"/>
                  </a:lnTo>
                  <a:lnTo>
                    <a:pt x="496" y="944"/>
                  </a:lnTo>
                  <a:lnTo>
                    <a:pt x="520" y="942"/>
                  </a:lnTo>
                  <a:lnTo>
                    <a:pt x="544" y="938"/>
                  </a:lnTo>
                  <a:lnTo>
                    <a:pt x="568" y="934"/>
                  </a:lnTo>
                  <a:lnTo>
                    <a:pt x="612" y="922"/>
                  </a:lnTo>
                  <a:lnTo>
                    <a:pt x="656" y="906"/>
                  </a:lnTo>
                  <a:lnTo>
                    <a:pt x="696" y="886"/>
                  </a:lnTo>
                  <a:lnTo>
                    <a:pt x="736" y="864"/>
                  </a:lnTo>
                  <a:lnTo>
                    <a:pt x="772" y="836"/>
                  </a:lnTo>
                  <a:lnTo>
                    <a:pt x="806" y="806"/>
                  </a:lnTo>
                  <a:lnTo>
                    <a:pt x="836" y="772"/>
                  </a:lnTo>
                  <a:lnTo>
                    <a:pt x="864" y="736"/>
                  </a:lnTo>
                  <a:lnTo>
                    <a:pt x="886" y="696"/>
                  </a:lnTo>
                  <a:lnTo>
                    <a:pt x="906" y="656"/>
                  </a:lnTo>
                  <a:lnTo>
                    <a:pt x="922" y="612"/>
                  </a:lnTo>
                  <a:lnTo>
                    <a:pt x="934" y="568"/>
                  </a:lnTo>
                  <a:lnTo>
                    <a:pt x="938" y="544"/>
                  </a:lnTo>
                  <a:lnTo>
                    <a:pt x="942" y="520"/>
                  </a:lnTo>
                  <a:lnTo>
                    <a:pt x="944" y="496"/>
                  </a:lnTo>
                  <a:lnTo>
                    <a:pt x="944" y="472"/>
                  </a:lnTo>
                  <a:lnTo>
                    <a:pt x="944" y="448"/>
                  </a:lnTo>
                  <a:lnTo>
                    <a:pt x="942" y="424"/>
                  </a:lnTo>
                  <a:lnTo>
                    <a:pt x="938" y="400"/>
                  </a:lnTo>
                  <a:lnTo>
                    <a:pt x="934" y="376"/>
                  </a:lnTo>
                  <a:lnTo>
                    <a:pt x="922" y="332"/>
                  </a:lnTo>
                  <a:lnTo>
                    <a:pt x="906" y="288"/>
                  </a:lnTo>
                  <a:lnTo>
                    <a:pt x="886" y="248"/>
                  </a:lnTo>
                  <a:lnTo>
                    <a:pt x="864" y="208"/>
                  </a:lnTo>
                  <a:lnTo>
                    <a:pt x="836" y="172"/>
                  </a:lnTo>
                  <a:lnTo>
                    <a:pt x="806" y="138"/>
                  </a:lnTo>
                  <a:lnTo>
                    <a:pt x="772" y="108"/>
                  </a:lnTo>
                  <a:lnTo>
                    <a:pt x="736" y="80"/>
                  </a:lnTo>
                  <a:lnTo>
                    <a:pt x="696" y="58"/>
                  </a:lnTo>
                  <a:lnTo>
                    <a:pt x="656" y="38"/>
                  </a:lnTo>
                  <a:lnTo>
                    <a:pt x="612" y="22"/>
                  </a:lnTo>
                  <a:lnTo>
                    <a:pt x="568" y="10"/>
                  </a:lnTo>
                  <a:lnTo>
                    <a:pt x="544" y="6"/>
                  </a:lnTo>
                  <a:lnTo>
                    <a:pt x="520" y="2"/>
                  </a:lnTo>
                  <a:lnTo>
                    <a:pt x="496" y="0"/>
                  </a:lnTo>
                  <a:lnTo>
                    <a:pt x="472" y="0"/>
                  </a:lnTo>
                  <a:lnTo>
                    <a:pt x="448" y="0"/>
                  </a:lnTo>
                  <a:lnTo>
                    <a:pt x="424" y="2"/>
                  </a:lnTo>
                  <a:lnTo>
                    <a:pt x="400" y="6"/>
                  </a:lnTo>
                  <a:lnTo>
                    <a:pt x="376" y="10"/>
                  </a:lnTo>
                  <a:lnTo>
                    <a:pt x="332" y="22"/>
                  </a:lnTo>
                  <a:lnTo>
                    <a:pt x="288" y="38"/>
                  </a:lnTo>
                  <a:lnTo>
                    <a:pt x="248" y="58"/>
                  </a:lnTo>
                  <a:lnTo>
                    <a:pt x="208" y="80"/>
                  </a:lnTo>
                  <a:lnTo>
                    <a:pt x="172" y="108"/>
                  </a:lnTo>
                  <a:lnTo>
                    <a:pt x="138" y="138"/>
                  </a:lnTo>
                  <a:lnTo>
                    <a:pt x="108" y="172"/>
                  </a:lnTo>
                  <a:lnTo>
                    <a:pt x="80" y="208"/>
                  </a:lnTo>
                  <a:lnTo>
                    <a:pt x="58" y="248"/>
                  </a:lnTo>
                  <a:lnTo>
                    <a:pt x="38" y="288"/>
                  </a:lnTo>
                  <a:lnTo>
                    <a:pt x="22" y="332"/>
                  </a:lnTo>
                  <a:lnTo>
                    <a:pt x="10" y="376"/>
                  </a:lnTo>
                  <a:lnTo>
                    <a:pt x="6" y="400"/>
                  </a:lnTo>
                  <a:lnTo>
                    <a:pt x="2" y="424"/>
                  </a:lnTo>
                  <a:lnTo>
                    <a:pt x="0" y="448"/>
                  </a:lnTo>
                  <a:lnTo>
                    <a:pt x="0" y="472"/>
                  </a:lnTo>
                  <a:close/>
                  <a:moveTo>
                    <a:pt x="80" y="472"/>
                  </a:moveTo>
                  <a:lnTo>
                    <a:pt x="80" y="472"/>
                  </a:lnTo>
                  <a:lnTo>
                    <a:pt x="82" y="432"/>
                  </a:lnTo>
                  <a:lnTo>
                    <a:pt x="88" y="394"/>
                  </a:lnTo>
                  <a:lnTo>
                    <a:pt x="98" y="356"/>
                  </a:lnTo>
                  <a:lnTo>
                    <a:pt x="110" y="320"/>
                  </a:lnTo>
                  <a:lnTo>
                    <a:pt x="128" y="286"/>
                  </a:lnTo>
                  <a:lnTo>
                    <a:pt x="148" y="252"/>
                  </a:lnTo>
                  <a:lnTo>
                    <a:pt x="170" y="222"/>
                  </a:lnTo>
                  <a:lnTo>
                    <a:pt x="194" y="194"/>
                  </a:lnTo>
                  <a:lnTo>
                    <a:pt x="222" y="170"/>
                  </a:lnTo>
                  <a:lnTo>
                    <a:pt x="252" y="148"/>
                  </a:lnTo>
                  <a:lnTo>
                    <a:pt x="286" y="128"/>
                  </a:lnTo>
                  <a:lnTo>
                    <a:pt x="320" y="110"/>
                  </a:lnTo>
                  <a:lnTo>
                    <a:pt x="356" y="98"/>
                  </a:lnTo>
                  <a:lnTo>
                    <a:pt x="394" y="88"/>
                  </a:lnTo>
                  <a:lnTo>
                    <a:pt x="432" y="82"/>
                  </a:lnTo>
                  <a:lnTo>
                    <a:pt x="472" y="80"/>
                  </a:lnTo>
                  <a:lnTo>
                    <a:pt x="512" y="82"/>
                  </a:lnTo>
                  <a:lnTo>
                    <a:pt x="550" y="88"/>
                  </a:lnTo>
                  <a:lnTo>
                    <a:pt x="588" y="98"/>
                  </a:lnTo>
                  <a:lnTo>
                    <a:pt x="624" y="110"/>
                  </a:lnTo>
                  <a:lnTo>
                    <a:pt x="658" y="128"/>
                  </a:lnTo>
                  <a:lnTo>
                    <a:pt x="692" y="148"/>
                  </a:lnTo>
                  <a:lnTo>
                    <a:pt x="722" y="170"/>
                  </a:lnTo>
                  <a:lnTo>
                    <a:pt x="750" y="194"/>
                  </a:lnTo>
                  <a:lnTo>
                    <a:pt x="774" y="222"/>
                  </a:lnTo>
                  <a:lnTo>
                    <a:pt x="796" y="252"/>
                  </a:lnTo>
                  <a:lnTo>
                    <a:pt x="816" y="286"/>
                  </a:lnTo>
                  <a:lnTo>
                    <a:pt x="834" y="320"/>
                  </a:lnTo>
                  <a:lnTo>
                    <a:pt x="846" y="356"/>
                  </a:lnTo>
                  <a:lnTo>
                    <a:pt x="856" y="394"/>
                  </a:lnTo>
                  <a:lnTo>
                    <a:pt x="862" y="432"/>
                  </a:lnTo>
                  <a:lnTo>
                    <a:pt x="864" y="472"/>
                  </a:lnTo>
                  <a:lnTo>
                    <a:pt x="862" y="512"/>
                  </a:lnTo>
                  <a:lnTo>
                    <a:pt x="856" y="550"/>
                  </a:lnTo>
                  <a:lnTo>
                    <a:pt x="846" y="588"/>
                  </a:lnTo>
                  <a:lnTo>
                    <a:pt x="834" y="624"/>
                  </a:lnTo>
                  <a:lnTo>
                    <a:pt x="816" y="658"/>
                  </a:lnTo>
                  <a:lnTo>
                    <a:pt x="796" y="692"/>
                  </a:lnTo>
                  <a:lnTo>
                    <a:pt x="774" y="722"/>
                  </a:lnTo>
                  <a:lnTo>
                    <a:pt x="750" y="750"/>
                  </a:lnTo>
                  <a:lnTo>
                    <a:pt x="722" y="774"/>
                  </a:lnTo>
                  <a:lnTo>
                    <a:pt x="692" y="796"/>
                  </a:lnTo>
                  <a:lnTo>
                    <a:pt x="658" y="816"/>
                  </a:lnTo>
                  <a:lnTo>
                    <a:pt x="624" y="834"/>
                  </a:lnTo>
                  <a:lnTo>
                    <a:pt x="588" y="846"/>
                  </a:lnTo>
                  <a:lnTo>
                    <a:pt x="550" y="856"/>
                  </a:lnTo>
                  <a:lnTo>
                    <a:pt x="512" y="862"/>
                  </a:lnTo>
                  <a:lnTo>
                    <a:pt x="472" y="864"/>
                  </a:lnTo>
                  <a:lnTo>
                    <a:pt x="432" y="862"/>
                  </a:lnTo>
                  <a:lnTo>
                    <a:pt x="394" y="856"/>
                  </a:lnTo>
                  <a:lnTo>
                    <a:pt x="356" y="846"/>
                  </a:lnTo>
                  <a:lnTo>
                    <a:pt x="320" y="834"/>
                  </a:lnTo>
                  <a:lnTo>
                    <a:pt x="286" y="816"/>
                  </a:lnTo>
                  <a:lnTo>
                    <a:pt x="252" y="796"/>
                  </a:lnTo>
                  <a:lnTo>
                    <a:pt x="222" y="774"/>
                  </a:lnTo>
                  <a:lnTo>
                    <a:pt x="194" y="750"/>
                  </a:lnTo>
                  <a:lnTo>
                    <a:pt x="170" y="722"/>
                  </a:lnTo>
                  <a:lnTo>
                    <a:pt x="148" y="692"/>
                  </a:lnTo>
                  <a:lnTo>
                    <a:pt x="128" y="658"/>
                  </a:lnTo>
                  <a:lnTo>
                    <a:pt x="110" y="624"/>
                  </a:lnTo>
                  <a:lnTo>
                    <a:pt x="98" y="588"/>
                  </a:lnTo>
                  <a:lnTo>
                    <a:pt x="88" y="550"/>
                  </a:lnTo>
                  <a:lnTo>
                    <a:pt x="82" y="512"/>
                  </a:lnTo>
                  <a:lnTo>
                    <a:pt x="80" y="472"/>
                  </a:lnTo>
                  <a:close/>
                </a:path>
              </a:pathLst>
            </a:custGeom>
            <a:solidFill>
              <a:srgbClr val="654E25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D3D5D8F-8D43-43DF-835A-1881B77B3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" y="762"/>
              <a:ext cx="1232" cy="1232"/>
            </a:xfrm>
            <a:custGeom>
              <a:avLst/>
              <a:gdLst>
                <a:gd name="T0" fmla="*/ 8 w 1232"/>
                <a:gd name="T1" fmla="*/ 710 h 1232"/>
                <a:gd name="T2" fmla="*/ 48 w 1232"/>
                <a:gd name="T3" fmla="*/ 856 h 1232"/>
                <a:gd name="T4" fmla="*/ 122 w 1232"/>
                <a:gd name="T5" fmla="*/ 984 h 1232"/>
                <a:gd name="T6" fmla="*/ 224 w 1232"/>
                <a:gd name="T7" fmla="*/ 1092 h 1232"/>
                <a:gd name="T8" fmla="*/ 350 w 1232"/>
                <a:gd name="T9" fmla="*/ 1172 h 1232"/>
                <a:gd name="T10" fmla="*/ 492 w 1232"/>
                <a:gd name="T11" fmla="*/ 1220 h 1232"/>
                <a:gd name="T12" fmla="*/ 616 w 1232"/>
                <a:gd name="T13" fmla="*/ 1232 h 1232"/>
                <a:gd name="T14" fmla="*/ 770 w 1232"/>
                <a:gd name="T15" fmla="*/ 1212 h 1232"/>
                <a:gd name="T16" fmla="*/ 910 w 1232"/>
                <a:gd name="T17" fmla="*/ 1158 h 1232"/>
                <a:gd name="T18" fmla="*/ 1030 w 1232"/>
                <a:gd name="T19" fmla="*/ 1072 h 1232"/>
                <a:gd name="T20" fmla="*/ 1126 w 1232"/>
                <a:gd name="T21" fmla="*/ 960 h 1232"/>
                <a:gd name="T22" fmla="*/ 1194 w 1232"/>
                <a:gd name="T23" fmla="*/ 828 h 1232"/>
                <a:gd name="T24" fmla="*/ 1228 w 1232"/>
                <a:gd name="T25" fmla="*/ 678 h 1232"/>
                <a:gd name="T26" fmla="*/ 1228 w 1232"/>
                <a:gd name="T27" fmla="*/ 554 h 1232"/>
                <a:gd name="T28" fmla="*/ 1194 w 1232"/>
                <a:gd name="T29" fmla="*/ 404 h 1232"/>
                <a:gd name="T30" fmla="*/ 1126 w 1232"/>
                <a:gd name="T31" fmla="*/ 272 h 1232"/>
                <a:gd name="T32" fmla="*/ 1030 w 1232"/>
                <a:gd name="T33" fmla="*/ 160 h 1232"/>
                <a:gd name="T34" fmla="*/ 910 w 1232"/>
                <a:gd name="T35" fmla="*/ 74 h 1232"/>
                <a:gd name="T36" fmla="*/ 770 w 1232"/>
                <a:gd name="T37" fmla="*/ 20 h 1232"/>
                <a:gd name="T38" fmla="*/ 616 w 1232"/>
                <a:gd name="T39" fmla="*/ 0 h 1232"/>
                <a:gd name="T40" fmla="*/ 492 w 1232"/>
                <a:gd name="T41" fmla="*/ 12 h 1232"/>
                <a:gd name="T42" fmla="*/ 350 w 1232"/>
                <a:gd name="T43" fmla="*/ 60 h 1232"/>
                <a:gd name="T44" fmla="*/ 224 w 1232"/>
                <a:gd name="T45" fmla="*/ 140 h 1232"/>
                <a:gd name="T46" fmla="*/ 122 w 1232"/>
                <a:gd name="T47" fmla="*/ 248 h 1232"/>
                <a:gd name="T48" fmla="*/ 48 w 1232"/>
                <a:gd name="T49" fmla="*/ 376 h 1232"/>
                <a:gd name="T50" fmla="*/ 8 w 1232"/>
                <a:gd name="T51" fmla="*/ 522 h 1232"/>
                <a:gd name="T52" fmla="*/ 80 w 1232"/>
                <a:gd name="T53" fmla="*/ 616 h 1232"/>
                <a:gd name="T54" fmla="*/ 90 w 1232"/>
                <a:gd name="T55" fmla="*/ 508 h 1232"/>
                <a:gd name="T56" fmla="*/ 132 w 1232"/>
                <a:gd name="T57" fmla="*/ 384 h 1232"/>
                <a:gd name="T58" fmla="*/ 202 w 1232"/>
                <a:gd name="T59" fmla="*/ 276 h 1232"/>
                <a:gd name="T60" fmla="*/ 296 w 1232"/>
                <a:gd name="T61" fmla="*/ 186 h 1232"/>
                <a:gd name="T62" fmla="*/ 408 w 1232"/>
                <a:gd name="T63" fmla="*/ 122 h 1232"/>
                <a:gd name="T64" fmla="*/ 534 w 1232"/>
                <a:gd name="T65" fmla="*/ 86 h 1232"/>
                <a:gd name="T66" fmla="*/ 644 w 1232"/>
                <a:gd name="T67" fmla="*/ 80 h 1232"/>
                <a:gd name="T68" fmla="*/ 776 w 1232"/>
                <a:gd name="T69" fmla="*/ 104 h 1232"/>
                <a:gd name="T70" fmla="*/ 894 w 1232"/>
                <a:gd name="T71" fmla="*/ 158 h 1232"/>
                <a:gd name="T72" fmla="*/ 994 w 1232"/>
                <a:gd name="T73" fmla="*/ 238 h 1232"/>
                <a:gd name="T74" fmla="*/ 1074 w 1232"/>
                <a:gd name="T75" fmla="*/ 338 h 1232"/>
                <a:gd name="T76" fmla="*/ 1128 w 1232"/>
                <a:gd name="T77" fmla="*/ 456 h 1232"/>
                <a:gd name="T78" fmla="*/ 1152 w 1232"/>
                <a:gd name="T79" fmla="*/ 588 h 1232"/>
                <a:gd name="T80" fmla="*/ 1146 w 1232"/>
                <a:gd name="T81" fmla="*/ 698 h 1232"/>
                <a:gd name="T82" fmla="*/ 1110 w 1232"/>
                <a:gd name="T83" fmla="*/ 824 h 1232"/>
                <a:gd name="T84" fmla="*/ 1046 w 1232"/>
                <a:gd name="T85" fmla="*/ 936 h 1232"/>
                <a:gd name="T86" fmla="*/ 956 w 1232"/>
                <a:gd name="T87" fmla="*/ 1030 h 1232"/>
                <a:gd name="T88" fmla="*/ 848 w 1232"/>
                <a:gd name="T89" fmla="*/ 1100 h 1232"/>
                <a:gd name="T90" fmla="*/ 724 w 1232"/>
                <a:gd name="T91" fmla="*/ 1142 h 1232"/>
                <a:gd name="T92" fmla="*/ 616 w 1232"/>
                <a:gd name="T93" fmla="*/ 1152 h 1232"/>
                <a:gd name="T94" fmla="*/ 482 w 1232"/>
                <a:gd name="T95" fmla="*/ 1136 h 1232"/>
                <a:gd name="T96" fmla="*/ 360 w 1232"/>
                <a:gd name="T97" fmla="*/ 1088 h 1232"/>
                <a:gd name="T98" fmla="*/ 256 w 1232"/>
                <a:gd name="T99" fmla="*/ 1012 h 1232"/>
                <a:gd name="T100" fmla="*/ 172 w 1232"/>
                <a:gd name="T101" fmla="*/ 916 h 1232"/>
                <a:gd name="T102" fmla="*/ 112 w 1232"/>
                <a:gd name="T103" fmla="*/ 800 h 1232"/>
                <a:gd name="T104" fmla="*/ 82 w 1232"/>
                <a:gd name="T105" fmla="*/ 670 h 12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32"/>
                <a:gd name="T160" fmla="*/ 0 h 1232"/>
                <a:gd name="T161" fmla="*/ 1232 w 1232"/>
                <a:gd name="T162" fmla="*/ 1232 h 123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32" h="1232">
                  <a:moveTo>
                    <a:pt x="0" y="616"/>
                  </a:moveTo>
                  <a:lnTo>
                    <a:pt x="0" y="616"/>
                  </a:lnTo>
                  <a:lnTo>
                    <a:pt x="0" y="648"/>
                  </a:lnTo>
                  <a:lnTo>
                    <a:pt x="4" y="678"/>
                  </a:lnTo>
                  <a:lnTo>
                    <a:pt x="8" y="710"/>
                  </a:lnTo>
                  <a:lnTo>
                    <a:pt x="12" y="740"/>
                  </a:lnTo>
                  <a:lnTo>
                    <a:pt x="20" y="770"/>
                  </a:lnTo>
                  <a:lnTo>
                    <a:pt x="28" y="798"/>
                  </a:lnTo>
                  <a:lnTo>
                    <a:pt x="38" y="828"/>
                  </a:lnTo>
                  <a:lnTo>
                    <a:pt x="48" y="856"/>
                  </a:lnTo>
                  <a:lnTo>
                    <a:pt x="60" y="882"/>
                  </a:lnTo>
                  <a:lnTo>
                    <a:pt x="74" y="910"/>
                  </a:lnTo>
                  <a:lnTo>
                    <a:pt x="90" y="936"/>
                  </a:lnTo>
                  <a:lnTo>
                    <a:pt x="106" y="960"/>
                  </a:lnTo>
                  <a:lnTo>
                    <a:pt x="122" y="984"/>
                  </a:lnTo>
                  <a:lnTo>
                    <a:pt x="140" y="1008"/>
                  </a:lnTo>
                  <a:lnTo>
                    <a:pt x="160" y="1030"/>
                  </a:lnTo>
                  <a:lnTo>
                    <a:pt x="180" y="1052"/>
                  </a:lnTo>
                  <a:lnTo>
                    <a:pt x="202" y="1072"/>
                  </a:lnTo>
                  <a:lnTo>
                    <a:pt x="224" y="1092"/>
                  </a:lnTo>
                  <a:lnTo>
                    <a:pt x="248" y="1110"/>
                  </a:lnTo>
                  <a:lnTo>
                    <a:pt x="272" y="1126"/>
                  </a:lnTo>
                  <a:lnTo>
                    <a:pt x="296" y="1142"/>
                  </a:lnTo>
                  <a:lnTo>
                    <a:pt x="322" y="1158"/>
                  </a:lnTo>
                  <a:lnTo>
                    <a:pt x="350" y="1172"/>
                  </a:lnTo>
                  <a:lnTo>
                    <a:pt x="376" y="1184"/>
                  </a:lnTo>
                  <a:lnTo>
                    <a:pt x="404" y="1194"/>
                  </a:lnTo>
                  <a:lnTo>
                    <a:pt x="434" y="1204"/>
                  </a:lnTo>
                  <a:lnTo>
                    <a:pt x="462" y="1212"/>
                  </a:lnTo>
                  <a:lnTo>
                    <a:pt x="492" y="1220"/>
                  </a:lnTo>
                  <a:lnTo>
                    <a:pt x="522" y="1224"/>
                  </a:lnTo>
                  <a:lnTo>
                    <a:pt x="554" y="1228"/>
                  </a:lnTo>
                  <a:lnTo>
                    <a:pt x="584" y="1232"/>
                  </a:lnTo>
                  <a:lnTo>
                    <a:pt x="616" y="1232"/>
                  </a:lnTo>
                  <a:lnTo>
                    <a:pt x="648" y="1232"/>
                  </a:lnTo>
                  <a:lnTo>
                    <a:pt x="678" y="1228"/>
                  </a:lnTo>
                  <a:lnTo>
                    <a:pt x="710" y="1224"/>
                  </a:lnTo>
                  <a:lnTo>
                    <a:pt x="740" y="1220"/>
                  </a:lnTo>
                  <a:lnTo>
                    <a:pt x="770" y="1212"/>
                  </a:lnTo>
                  <a:lnTo>
                    <a:pt x="798" y="1204"/>
                  </a:lnTo>
                  <a:lnTo>
                    <a:pt x="828" y="1194"/>
                  </a:lnTo>
                  <a:lnTo>
                    <a:pt x="856" y="1184"/>
                  </a:lnTo>
                  <a:lnTo>
                    <a:pt x="882" y="1172"/>
                  </a:lnTo>
                  <a:lnTo>
                    <a:pt x="910" y="1158"/>
                  </a:lnTo>
                  <a:lnTo>
                    <a:pt x="936" y="1142"/>
                  </a:lnTo>
                  <a:lnTo>
                    <a:pt x="960" y="1126"/>
                  </a:lnTo>
                  <a:lnTo>
                    <a:pt x="984" y="1110"/>
                  </a:lnTo>
                  <a:lnTo>
                    <a:pt x="1008" y="1092"/>
                  </a:lnTo>
                  <a:lnTo>
                    <a:pt x="1030" y="1072"/>
                  </a:lnTo>
                  <a:lnTo>
                    <a:pt x="1052" y="1052"/>
                  </a:lnTo>
                  <a:lnTo>
                    <a:pt x="1072" y="1030"/>
                  </a:lnTo>
                  <a:lnTo>
                    <a:pt x="1092" y="1008"/>
                  </a:lnTo>
                  <a:lnTo>
                    <a:pt x="1110" y="984"/>
                  </a:lnTo>
                  <a:lnTo>
                    <a:pt x="1126" y="960"/>
                  </a:lnTo>
                  <a:lnTo>
                    <a:pt x="1142" y="936"/>
                  </a:lnTo>
                  <a:lnTo>
                    <a:pt x="1158" y="910"/>
                  </a:lnTo>
                  <a:lnTo>
                    <a:pt x="1172" y="882"/>
                  </a:lnTo>
                  <a:lnTo>
                    <a:pt x="1184" y="856"/>
                  </a:lnTo>
                  <a:lnTo>
                    <a:pt x="1194" y="828"/>
                  </a:lnTo>
                  <a:lnTo>
                    <a:pt x="1204" y="798"/>
                  </a:lnTo>
                  <a:lnTo>
                    <a:pt x="1212" y="770"/>
                  </a:lnTo>
                  <a:lnTo>
                    <a:pt x="1220" y="740"/>
                  </a:lnTo>
                  <a:lnTo>
                    <a:pt x="1224" y="710"/>
                  </a:lnTo>
                  <a:lnTo>
                    <a:pt x="1228" y="678"/>
                  </a:lnTo>
                  <a:lnTo>
                    <a:pt x="1232" y="648"/>
                  </a:lnTo>
                  <a:lnTo>
                    <a:pt x="1232" y="616"/>
                  </a:lnTo>
                  <a:lnTo>
                    <a:pt x="1232" y="584"/>
                  </a:lnTo>
                  <a:lnTo>
                    <a:pt x="1228" y="554"/>
                  </a:lnTo>
                  <a:lnTo>
                    <a:pt x="1224" y="522"/>
                  </a:lnTo>
                  <a:lnTo>
                    <a:pt x="1220" y="492"/>
                  </a:lnTo>
                  <a:lnTo>
                    <a:pt x="1212" y="462"/>
                  </a:lnTo>
                  <a:lnTo>
                    <a:pt x="1204" y="434"/>
                  </a:lnTo>
                  <a:lnTo>
                    <a:pt x="1194" y="404"/>
                  </a:lnTo>
                  <a:lnTo>
                    <a:pt x="1184" y="376"/>
                  </a:lnTo>
                  <a:lnTo>
                    <a:pt x="1172" y="350"/>
                  </a:lnTo>
                  <a:lnTo>
                    <a:pt x="1158" y="322"/>
                  </a:lnTo>
                  <a:lnTo>
                    <a:pt x="1142" y="296"/>
                  </a:lnTo>
                  <a:lnTo>
                    <a:pt x="1126" y="272"/>
                  </a:lnTo>
                  <a:lnTo>
                    <a:pt x="1110" y="248"/>
                  </a:lnTo>
                  <a:lnTo>
                    <a:pt x="1092" y="224"/>
                  </a:lnTo>
                  <a:lnTo>
                    <a:pt x="1072" y="202"/>
                  </a:lnTo>
                  <a:lnTo>
                    <a:pt x="1052" y="180"/>
                  </a:lnTo>
                  <a:lnTo>
                    <a:pt x="1030" y="160"/>
                  </a:lnTo>
                  <a:lnTo>
                    <a:pt x="1008" y="140"/>
                  </a:lnTo>
                  <a:lnTo>
                    <a:pt x="984" y="122"/>
                  </a:lnTo>
                  <a:lnTo>
                    <a:pt x="960" y="106"/>
                  </a:lnTo>
                  <a:lnTo>
                    <a:pt x="936" y="90"/>
                  </a:lnTo>
                  <a:lnTo>
                    <a:pt x="910" y="74"/>
                  </a:lnTo>
                  <a:lnTo>
                    <a:pt x="882" y="60"/>
                  </a:lnTo>
                  <a:lnTo>
                    <a:pt x="856" y="48"/>
                  </a:lnTo>
                  <a:lnTo>
                    <a:pt x="828" y="38"/>
                  </a:lnTo>
                  <a:lnTo>
                    <a:pt x="798" y="28"/>
                  </a:lnTo>
                  <a:lnTo>
                    <a:pt x="770" y="20"/>
                  </a:lnTo>
                  <a:lnTo>
                    <a:pt x="740" y="12"/>
                  </a:lnTo>
                  <a:lnTo>
                    <a:pt x="710" y="8"/>
                  </a:lnTo>
                  <a:lnTo>
                    <a:pt x="678" y="4"/>
                  </a:lnTo>
                  <a:lnTo>
                    <a:pt x="648" y="0"/>
                  </a:lnTo>
                  <a:lnTo>
                    <a:pt x="616" y="0"/>
                  </a:lnTo>
                  <a:lnTo>
                    <a:pt x="584" y="0"/>
                  </a:lnTo>
                  <a:lnTo>
                    <a:pt x="554" y="4"/>
                  </a:lnTo>
                  <a:lnTo>
                    <a:pt x="522" y="8"/>
                  </a:lnTo>
                  <a:lnTo>
                    <a:pt x="492" y="12"/>
                  </a:lnTo>
                  <a:lnTo>
                    <a:pt x="462" y="20"/>
                  </a:lnTo>
                  <a:lnTo>
                    <a:pt x="434" y="28"/>
                  </a:lnTo>
                  <a:lnTo>
                    <a:pt x="404" y="38"/>
                  </a:lnTo>
                  <a:lnTo>
                    <a:pt x="376" y="48"/>
                  </a:lnTo>
                  <a:lnTo>
                    <a:pt x="350" y="60"/>
                  </a:lnTo>
                  <a:lnTo>
                    <a:pt x="322" y="74"/>
                  </a:lnTo>
                  <a:lnTo>
                    <a:pt x="296" y="90"/>
                  </a:lnTo>
                  <a:lnTo>
                    <a:pt x="272" y="106"/>
                  </a:lnTo>
                  <a:lnTo>
                    <a:pt x="248" y="122"/>
                  </a:lnTo>
                  <a:lnTo>
                    <a:pt x="224" y="140"/>
                  </a:lnTo>
                  <a:lnTo>
                    <a:pt x="202" y="160"/>
                  </a:lnTo>
                  <a:lnTo>
                    <a:pt x="180" y="180"/>
                  </a:lnTo>
                  <a:lnTo>
                    <a:pt x="160" y="202"/>
                  </a:lnTo>
                  <a:lnTo>
                    <a:pt x="140" y="224"/>
                  </a:lnTo>
                  <a:lnTo>
                    <a:pt x="122" y="248"/>
                  </a:lnTo>
                  <a:lnTo>
                    <a:pt x="106" y="272"/>
                  </a:lnTo>
                  <a:lnTo>
                    <a:pt x="90" y="296"/>
                  </a:lnTo>
                  <a:lnTo>
                    <a:pt x="74" y="322"/>
                  </a:lnTo>
                  <a:lnTo>
                    <a:pt x="60" y="350"/>
                  </a:lnTo>
                  <a:lnTo>
                    <a:pt x="48" y="376"/>
                  </a:lnTo>
                  <a:lnTo>
                    <a:pt x="38" y="404"/>
                  </a:lnTo>
                  <a:lnTo>
                    <a:pt x="28" y="434"/>
                  </a:lnTo>
                  <a:lnTo>
                    <a:pt x="20" y="462"/>
                  </a:lnTo>
                  <a:lnTo>
                    <a:pt x="12" y="492"/>
                  </a:lnTo>
                  <a:lnTo>
                    <a:pt x="8" y="522"/>
                  </a:lnTo>
                  <a:lnTo>
                    <a:pt x="4" y="554"/>
                  </a:lnTo>
                  <a:lnTo>
                    <a:pt x="0" y="584"/>
                  </a:lnTo>
                  <a:lnTo>
                    <a:pt x="0" y="616"/>
                  </a:lnTo>
                  <a:close/>
                  <a:moveTo>
                    <a:pt x="80" y="616"/>
                  </a:moveTo>
                  <a:lnTo>
                    <a:pt x="80" y="616"/>
                  </a:lnTo>
                  <a:lnTo>
                    <a:pt x="80" y="588"/>
                  </a:lnTo>
                  <a:lnTo>
                    <a:pt x="82" y="562"/>
                  </a:lnTo>
                  <a:lnTo>
                    <a:pt x="86" y="534"/>
                  </a:lnTo>
                  <a:lnTo>
                    <a:pt x="90" y="508"/>
                  </a:lnTo>
                  <a:lnTo>
                    <a:pt x="96" y="482"/>
                  </a:lnTo>
                  <a:lnTo>
                    <a:pt x="104" y="456"/>
                  </a:lnTo>
                  <a:lnTo>
                    <a:pt x="112" y="432"/>
                  </a:lnTo>
                  <a:lnTo>
                    <a:pt x="122" y="408"/>
                  </a:lnTo>
                  <a:lnTo>
                    <a:pt x="132" y="384"/>
                  </a:lnTo>
                  <a:lnTo>
                    <a:pt x="144" y="360"/>
                  </a:lnTo>
                  <a:lnTo>
                    <a:pt x="158" y="338"/>
                  </a:lnTo>
                  <a:lnTo>
                    <a:pt x="172" y="316"/>
                  </a:lnTo>
                  <a:lnTo>
                    <a:pt x="186" y="296"/>
                  </a:lnTo>
                  <a:lnTo>
                    <a:pt x="202" y="276"/>
                  </a:lnTo>
                  <a:lnTo>
                    <a:pt x="220" y="256"/>
                  </a:lnTo>
                  <a:lnTo>
                    <a:pt x="238" y="238"/>
                  </a:lnTo>
                  <a:lnTo>
                    <a:pt x="256" y="220"/>
                  </a:lnTo>
                  <a:lnTo>
                    <a:pt x="276" y="202"/>
                  </a:lnTo>
                  <a:lnTo>
                    <a:pt x="296" y="186"/>
                  </a:lnTo>
                  <a:lnTo>
                    <a:pt x="316" y="172"/>
                  </a:lnTo>
                  <a:lnTo>
                    <a:pt x="338" y="158"/>
                  </a:lnTo>
                  <a:lnTo>
                    <a:pt x="360" y="144"/>
                  </a:lnTo>
                  <a:lnTo>
                    <a:pt x="384" y="132"/>
                  </a:lnTo>
                  <a:lnTo>
                    <a:pt x="408" y="122"/>
                  </a:lnTo>
                  <a:lnTo>
                    <a:pt x="432" y="112"/>
                  </a:lnTo>
                  <a:lnTo>
                    <a:pt x="456" y="104"/>
                  </a:lnTo>
                  <a:lnTo>
                    <a:pt x="482" y="96"/>
                  </a:lnTo>
                  <a:lnTo>
                    <a:pt x="508" y="90"/>
                  </a:lnTo>
                  <a:lnTo>
                    <a:pt x="534" y="86"/>
                  </a:lnTo>
                  <a:lnTo>
                    <a:pt x="562" y="82"/>
                  </a:lnTo>
                  <a:lnTo>
                    <a:pt x="588" y="80"/>
                  </a:lnTo>
                  <a:lnTo>
                    <a:pt x="616" y="80"/>
                  </a:lnTo>
                  <a:lnTo>
                    <a:pt x="644" y="80"/>
                  </a:lnTo>
                  <a:lnTo>
                    <a:pt x="670" y="82"/>
                  </a:lnTo>
                  <a:lnTo>
                    <a:pt x="698" y="86"/>
                  </a:lnTo>
                  <a:lnTo>
                    <a:pt x="724" y="90"/>
                  </a:lnTo>
                  <a:lnTo>
                    <a:pt x="750" y="96"/>
                  </a:lnTo>
                  <a:lnTo>
                    <a:pt x="776" y="104"/>
                  </a:lnTo>
                  <a:lnTo>
                    <a:pt x="800" y="112"/>
                  </a:lnTo>
                  <a:lnTo>
                    <a:pt x="824" y="122"/>
                  </a:lnTo>
                  <a:lnTo>
                    <a:pt x="848" y="132"/>
                  </a:lnTo>
                  <a:lnTo>
                    <a:pt x="872" y="144"/>
                  </a:lnTo>
                  <a:lnTo>
                    <a:pt x="894" y="158"/>
                  </a:lnTo>
                  <a:lnTo>
                    <a:pt x="916" y="172"/>
                  </a:lnTo>
                  <a:lnTo>
                    <a:pt x="936" y="186"/>
                  </a:lnTo>
                  <a:lnTo>
                    <a:pt x="956" y="202"/>
                  </a:lnTo>
                  <a:lnTo>
                    <a:pt x="976" y="220"/>
                  </a:lnTo>
                  <a:lnTo>
                    <a:pt x="994" y="238"/>
                  </a:lnTo>
                  <a:lnTo>
                    <a:pt x="1012" y="256"/>
                  </a:lnTo>
                  <a:lnTo>
                    <a:pt x="1030" y="276"/>
                  </a:lnTo>
                  <a:lnTo>
                    <a:pt x="1046" y="296"/>
                  </a:lnTo>
                  <a:lnTo>
                    <a:pt x="1060" y="316"/>
                  </a:lnTo>
                  <a:lnTo>
                    <a:pt x="1074" y="338"/>
                  </a:lnTo>
                  <a:lnTo>
                    <a:pt x="1088" y="360"/>
                  </a:lnTo>
                  <a:lnTo>
                    <a:pt x="1100" y="384"/>
                  </a:lnTo>
                  <a:lnTo>
                    <a:pt x="1110" y="408"/>
                  </a:lnTo>
                  <a:lnTo>
                    <a:pt x="1120" y="432"/>
                  </a:lnTo>
                  <a:lnTo>
                    <a:pt x="1128" y="456"/>
                  </a:lnTo>
                  <a:lnTo>
                    <a:pt x="1136" y="482"/>
                  </a:lnTo>
                  <a:lnTo>
                    <a:pt x="1142" y="508"/>
                  </a:lnTo>
                  <a:lnTo>
                    <a:pt x="1146" y="534"/>
                  </a:lnTo>
                  <a:lnTo>
                    <a:pt x="1150" y="562"/>
                  </a:lnTo>
                  <a:lnTo>
                    <a:pt x="1152" y="588"/>
                  </a:lnTo>
                  <a:lnTo>
                    <a:pt x="1152" y="616"/>
                  </a:lnTo>
                  <a:lnTo>
                    <a:pt x="1152" y="644"/>
                  </a:lnTo>
                  <a:lnTo>
                    <a:pt x="1150" y="670"/>
                  </a:lnTo>
                  <a:lnTo>
                    <a:pt x="1146" y="698"/>
                  </a:lnTo>
                  <a:lnTo>
                    <a:pt x="1142" y="724"/>
                  </a:lnTo>
                  <a:lnTo>
                    <a:pt x="1136" y="750"/>
                  </a:lnTo>
                  <a:lnTo>
                    <a:pt x="1128" y="776"/>
                  </a:lnTo>
                  <a:lnTo>
                    <a:pt x="1120" y="800"/>
                  </a:lnTo>
                  <a:lnTo>
                    <a:pt x="1110" y="824"/>
                  </a:lnTo>
                  <a:lnTo>
                    <a:pt x="1100" y="848"/>
                  </a:lnTo>
                  <a:lnTo>
                    <a:pt x="1088" y="872"/>
                  </a:lnTo>
                  <a:lnTo>
                    <a:pt x="1074" y="894"/>
                  </a:lnTo>
                  <a:lnTo>
                    <a:pt x="1060" y="916"/>
                  </a:lnTo>
                  <a:lnTo>
                    <a:pt x="1046" y="936"/>
                  </a:lnTo>
                  <a:lnTo>
                    <a:pt x="1030" y="956"/>
                  </a:lnTo>
                  <a:lnTo>
                    <a:pt x="1012" y="976"/>
                  </a:lnTo>
                  <a:lnTo>
                    <a:pt x="994" y="994"/>
                  </a:lnTo>
                  <a:lnTo>
                    <a:pt x="976" y="1012"/>
                  </a:lnTo>
                  <a:lnTo>
                    <a:pt x="956" y="1030"/>
                  </a:lnTo>
                  <a:lnTo>
                    <a:pt x="936" y="1046"/>
                  </a:lnTo>
                  <a:lnTo>
                    <a:pt x="916" y="1060"/>
                  </a:lnTo>
                  <a:lnTo>
                    <a:pt x="894" y="1074"/>
                  </a:lnTo>
                  <a:lnTo>
                    <a:pt x="872" y="1088"/>
                  </a:lnTo>
                  <a:lnTo>
                    <a:pt x="848" y="1100"/>
                  </a:lnTo>
                  <a:lnTo>
                    <a:pt x="824" y="1110"/>
                  </a:lnTo>
                  <a:lnTo>
                    <a:pt x="800" y="1120"/>
                  </a:lnTo>
                  <a:lnTo>
                    <a:pt x="776" y="1128"/>
                  </a:lnTo>
                  <a:lnTo>
                    <a:pt x="750" y="1136"/>
                  </a:lnTo>
                  <a:lnTo>
                    <a:pt x="724" y="1142"/>
                  </a:lnTo>
                  <a:lnTo>
                    <a:pt x="698" y="1146"/>
                  </a:lnTo>
                  <a:lnTo>
                    <a:pt x="670" y="1150"/>
                  </a:lnTo>
                  <a:lnTo>
                    <a:pt x="644" y="1152"/>
                  </a:lnTo>
                  <a:lnTo>
                    <a:pt x="616" y="1152"/>
                  </a:lnTo>
                  <a:lnTo>
                    <a:pt x="588" y="1152"/>
                  </a:lnTo>
                  <a:lnTo>
                    <a:pt x="562" y="1150"/>
                  </a:lnTo>
                  <a:lnTo>
                    <a:pt x="534" y="1146"/>
                  </a:lnTo>
                  <a:lnTo>
                    <a:pt x="508" y="1142"/>
                  </a:lnTo>
                  <a:lnTo>
                    <a:pt x="482" y="1136"/>
                  </a:lnTo>
                  <a:lnTo>
                    <a:pt x="456" y="1128"/>
                  </a:lnTo>
                  <a:lnTo>
                    <a:pt x="432" y="1120"/>
                  </a:lnTo>
                  <a:lnTo>
                    <a:pt x="408" y="1110"/>
                  </a:lnTo>
                  <a:lnTo>
                    <a:pt x="384" y="1100"/>
                  </a:lnTo>
                  <a:lnTo>
                    <a:pt x="360" y="1088"/>
                  </a:lnTo>
                  <a:lnTo>
                    <a:pt x="338" y="1074"/>
                  </a:lnTo>
                  <a:lnTo>
                    <a:pt x="316" y="1060"/>
                  </a:lnTo>
                  <a:lnTo>
                    <a:pt x="296" y="1046"/>
                  </a:lnTo>
                  <a:lnTo>
                    <a:pt x="276" y="1030"/>
                  </a:lnTo>
                  <a:lnTo>
                    <a:pt x="256" y="1012"/>
                  </a:lnTo>
                  <a:lnTo>
                    <a:pt x="238" y="994"/>
                  </a:lnTo>
                  <a:lnTo>
                    <a:pt x="220" y="976"/>
                  </a:lnTo>
                  <a:lnTo>
                    <a:pt x="202" y="956"/>
                  </a:lnTo>
                  <a:lnTo>
                    <a:pt x="186" y="936"/>
                  </a:lnTo>
                  <a:lnTo>
                    <a:pt x="172" y="916"/>
                  </a:lnTo>
                  <a:lnTo>
                    <a:pt x="158" y="894"/>
                  </a:lnTo>
                  <a:lnTo>
                    <a:pt x="144" y="872"/>
                  </a:lnTo>
                  <a:lnTo>
                    <a:pt x="132" y="848"/>
                  </a:lnTo>
                  <a:lnTo>
                    <a:pt x="122" y="824"/>
                  </a:lnTo>
                  <a:lnTo>
                    <a:pt x="112" y="800"/>
                  </a:lnTo>
                  <a:lnTo>
                    <a:pt x="104" y="776"/>
                  </a:lnTo>
                  <a:lnTo>
                    <a:pt x="96" y="750"/>
                  </a:lnTo>
                  <a:lnTo>
                    <a:pt x="90" y="724"/>
                  </a:lnTo>
                  <a:lnTo>
                    <a:pt x="86" y="698"/>
                  </a:lnTo>
                  <a:lnTo>
                    <a:pt x="82" y="670"/>
                  </a:lnTo>
                  <a:lnTo>
                    <a:pt x="80" y="644"/>
                  </a:lnTo>
                  <a:lnTo>
                    <a:pt x="80" y="616"/>
                  </a:lnTo>
                  <a:close/>
                </a:path>
              </a:pathLst>
            </a:custGeom>
            <a:solidFill>
              <a:srgbClr val="654E25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12" name="流程圖: 磁碟 11">
            <a:extLst>
              <a:ext uri="{FF2B5EF4-FFF2-40B4-BE49-F238E27FC236}">
                <a16:creationId xmlns:a16="http://schemas.microsoft.com/office/drawing/2014/main" id="{A7AEA227-9DC5-48D6-AD05-028A1395C85C}"/>
              </a:ext>
            </a:extLst>
          </p:cNvPr>
          <p:cNvSpPr/>
          <p:nvPr/>
        </p:nvSpPr>
        <p:spPr>
          <a:xfrm>
            <a:off x="336884" y="3166220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TMDB 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流程圖: 磁碟 12">
            <a:extLst>
              <a:ext uri="{FF2B5EF4-FFF2-40B4-BE49-F238E27FC236}">
                <a16:creationId xmlns:a16="http://schemas.microsoft.com/office/drawing/2014/main" id="{71BED1DA-582B-418B-8816-3429803B8E2A}"/>
              </a:ext>
            </a:extLst>
          </p:cNvPr>
          <p:cNvSpPr/>
          <p:nvPr/>
        </p:nvSpPr>
        <p:spPr>
          <a:xfrm>
            <a:off x="332510" y="156033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Box Office</a:t>
            </a:r>
          </a:p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Mojo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4" name="流程圖: 磁碟 13">
            <a:extLst>
              <a:ext uri="{FF2B5EF4-FFF2-40B4-BE49-F238E27FC236}">
                <a16:creationId xmlns:a16="http://schemas.microsoft.com/office/drawing/2014/main" id="{1F2F3729-35E5-42E3-BD26-B3E815C9FA0A}"/>
              </a:ext>
            </a:extLst>
          </p:cNvPr>
          <p:cNvSpPr/>
          <p:nvPr/>
        </p:nvSpPr>
        <p:spPr>
          <a:xfrm>
            <a:off x="332510" y="478490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Youtube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F975386-9E0F-4123-ACA6-EA8ADE813FFF}"/>
              </a:ext>
            </a:extLst>
          </p:cNvPr>
          <p:cNvCxnSpPr>
            <a:stCxn id="13" idx="4"/>
            <a:endCxn id="74" idx="1"/>
          </p:cNvCxnSpPr>
          <p:nvPr/>
        </p:nvCxnSpPr>
        <p:spPr>
          <a:xfrm>
            <a:off x="1708923" y="2012720"/>
            <a:ext cx="1097225" cy="9362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12" idx="4"/>
            <a:endCxn id="74" idx="1"/>
          </p:cNvCxnSpPr>
          <p:nvPr/>
        </p:nvCxnSpPr>
        <p:spPr>
          <a:xfrm flipV="1">
            <a:off x="1713297" y="2948929"/>
            <a:ext cx="1092851" cy="6696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CA4A94D-8153-4840-A437-28B072514787}"/>
              </a:ext>
            </a:extLst>
          </p:cNvPr>
          <p:cNvCxnSpPr>
            <a:cxnSpLocks/>
            <a:stCxn id="57" idx="3"/>
            <a:endCxn id="77" idx="1"/>
          </p:cNvCxnSpPr>
          <p:nvPr/>
        </p:nvCxnSpPr>
        <p:spPr>
          <a:xfrm flipV="1">
            <a:off x="3446575" y="5235256"/>
            <a:ext cx="485046" cy="20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D3ADF32-D58D-4B71-8DB9-1CE33AB4AA4A}"/>
              </a:ext>
            </a:extLst>
          </p:cNvPr>
          <p:cNvCxnSpPr>
            <a:stCxn id="59" idx="3"/>
          </p:cNvCxnSpPr>
          <p:nvPr/>
        </p:nvCxnSpPr>
        <p:spPr>
          <a:xfrm>
            <a:off x="10097539" y="3619792"/>
            <a:ext cx="1061552" cy="48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磁碟 26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172960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The World Bank(US)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9662294" y="2634376"/>
            <a:ext cx="1" cy="4451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圖: 磁碟 34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460179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Oscar Awards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9662294" y="4165147"/>
            <a:ext cx="2" cy="4366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2397598"/>
            <a:ext cx="1090710" cy="1090710"/>
          </a:xfrm>
          <a:prstGeom prst="rect">
            <a:avLst/>
          </a:prstGeom>
        </p:spPr>
      </p:pic>
      <p:pic>
        <p:nvPicPr>
          <p:cNvPr id="57" name="圖片 56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5865" y="4691934"/>
            <a:ext cx="1090710" cy="1090710"/>
          </a:xfrm>
          <a:prstGeom prst="rect">
            <a:avLst/>
          </a:prstGeom>
        </p:spPr>
      </p:pic>
      <p:pic>
        <p:nvPicPr>
          <p:cNvPr id="58" name="圖片 57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4239547"/>
            <a:ext cx="1090710" cy="1090710"/>
          </a:xfrm>
          <a:prstGeom prst="rect">
            <a:avLst/>
          </a:prstGeom>
        </p:spPr>
      </p:pic>
      <p:pic>
        <p:nvPicPr>
          <p:cNvPr id="59" name="圖片 58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6829" y="3074437"/>
            <a:ext cx="1090710" cy="109071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2806148" y="2724994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電影名稱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上映年份</a:t>
            </a: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74" idx="3"/>
            <a:endCxn id="56" idx="1"/>
          </p:cNvCxnSpPr>
          <p:nvPr/>
        </p:nvCxnSpPr>
        <p:spPr>
          <a:xfrm flipV="1">
            <a:off x="3994148" y="2942953"/>
            <a:ext cx="1525812" cy="597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cxnSpLocks/>
            <a:stCxn id="14" idx="4"/>
            <a:endCxn id="57" idx="1"/>
          </p:cNvCxnSpPr>
          <p:nvPr/>
        </p:nvCxnSpPr>
        <p:spPr>
          <a:xfrm flipV="1">
            <a:off x="1708923" y="5237289"/>
            <a:ext cx="64694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7425784" y="3394672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650C6C-5F49-4824-99F3-F49670D4036D}"/>
              </a:ext>
            </a:extLst>
          </p:cNvPr>
          <p:cNvSpPr txBox="1"/>
          <p:nvPr/>
        </p:nvSpPr>
        <p:spPr>
          <a:xfrm>
            <a:off x="5397254" y="2051128"/>
            <a:ext cx="1440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>
                <a:latin typeface="+mn-ea"/>
              </a:rPr>
              <a:t>電影資料表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121AD49-2C42-4F66-AEDA-B16748F03076}"/>
              </a:ext>
            </a:extLst>
          </p:cNvPr>
          <p:cNvCxnSpPr>
            <a:cxnSpLocks/>
            <a:stCxn id="58" idx="3"/>
            <a:endCxn id="121" idx="1"/>
          </p:cNvCxnSpPr>
          <p:nvPr/>
        </p:nvCxnSpPr>
        <p:spPr>
          <a:xfrm flipV="1">
            <a:off x="6610670" y="3618607"/>
            <a:ext cx="815114" cy="11662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8BC67C6-AEE5-4FCF-8766-FD5A1689D5BF}"/>
              </a:ext>
            </a:extLst>
          </p:cNvPr>
          <p:cNvCxnSpPr>
            <a:cxnSpLocks/>
            <a:stCxn id="56" idx="3"/>
            <a:endCxn id="121" idx="1"/>
          </p:cNvCxnSpPr>
          <p:nvPr/>
        </p:nvCxnSpPr>
        <p:spPr>
          <a:xfrm>
            <a:off x="6610670" y="2942953"/>
            <a:ext cx="815114" cy="67565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429615C-1ABD-4253-A81C-AFF93B5AB1D0}"/>
              </a:ext>
            </a:extLst>
          </p:cNvPr>
          <p:cNvCxnSpPr>
            <a:cxnSpLocks/>
            <a:stCxn id="121" idx="3"/>
            <a:endCxn id="59" idx="1"/>
          </p:cNvCxnSpPr>
          <p:nvPr/>
        </p:nvCxnSpPr>
        <p:spPr>
          <a:xfrm>
            <a:off x="8613784" y="3618607"/>
            <a:ext cx="393045" cy="118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398EDCCB-79AF-4FCD-BC59-C7D841E791BB}"/>
              </a:ext>
            </a:extLst>
          </p:cNvPr>
          <p:cNvSpPr/>
          <p:nvPr/>
        </p:nvSpPr>
        <p:spPr>
          <a:xfrm>
            <a:off x="3931621" y="5011321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特徵轉換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情感分析</a:t>
            </a: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AF4543B-9EBA-426D-BB5E-57771D7A5F4B}"/>
              </a:ext>
            </a:extLst>
          </p:cNvPr>
          <p:cNvCxnSpPr>
            <a:cxnSpLocks/>
            <a:stCxn id="77" idx="3"/>
            <a:endCxn id="58" idx="1"/>
          </p:cNvCxnSpPr>
          <p:nvPr/>
        </p:nvCxnSpPr>
        <p:spPr>
          <a:xfrm flipV="1">
            <a:off x="5119621" y="4784902"/>
            <a:ext cx="400339" cy="4503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CD48129A-D886-4E77-91B9-ABEB05A5AE08}"/>
              </a:ext>
            </a:extLst>
          </p:cNvPr>
          <p:cNvSpPr/>
          <p:nvPr/>
        </p:nvSpPr>
        <p:spPr>
          <a:xfrm>
            <a:off x="138093" y="1273629"/>
            <a:ext cx="1761272" cy="4626428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4C0E03C-FCAA-4E59-B533-5DD259481462}"/>
              </a:ext>
            </a:extLst>
          </p:cNvPr>
          <p:cNvCxnSpPr>
            <a:cxnSpLocks/>
          </p:cNvCxnSpPr>
          <p:nvPr/>
        </p:nvCxnSpPr>
        <p:spPr>
          <a:xfrm>
            <a:off x="1285067" y="2538570"/>
            <a:ext cx="3043" cy="58720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09B4D76D-92A6-4F4B-896D-42B3AB597831}"/>
              </a:ext>
            </a:extLst>
          </p:cNvPr>
          <p:cNvSpPr/>
          <p:nvPr/>
        </p:nvSpPr>
        <p:spPr>
          <a:xfrm>
            <a:off x="302349" y="2649894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票房資料</a:t>
            </a:r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8D96D59A-BE59-49E5-9A2D-4EC5C698602E}"/>
              </a:ext>
            </a:extLst>
          </p:cNvPr>
          <p:cNvCxnSpPr>
            <a:cxnSpLocks/>
          </p:cNvCxnSpPr>
          <p:nvPr/>
        </p:nvCxnSpPr>
        <p:spPr>
          <a:xfrm>
            <a:off x="1296369" y="4148494"/>
            <a:ext cx="0" cy="57751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E90A2DB0-7A4D-4BCC-A849-F0E6F9E8A5C9}"/>
              </a:ext>
            </a:extLst>
          </p:cNvPr>
          <p:cNvSpPr/>
          <p:nvPr/>
        </p:nvSpPr>
        <p:spPr>
          <a:xfrm>
            <a:off x="306723" y="4269647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預告片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語音泡泡: 橢圓形 2">
            <a:extLst>
              <a:ext uri="{FF2B5EF4-FFF2-40B4-BE49-F238E27FC236}">
                <a16:creationId xmlns:a16="http://schemas.microsoft.com/office/drawing/2014/main" id="{A0638809-D051-4D4A-A5DA-0A36D6D4C22D}"/>
              </a:ext>
            </a:extLst>
          </p:cNvPr>
          <p:cNvSpPr/>
          <p:nvPr/>
        </p:nvSpPr>
        <p:spPr>
          <a:xfrm>
            <a:off x="2295904" y="1270625"/>
            <a:ext cx="1776436" cy="552371"/>
          </a:xfrm>
          <a:prstGeom prst="wedgeEllipseCallout">
            <a:avLst>
              <a:gd name="adj1" fmla="val -64789"/>
              <a:gd name="adj2" fmla="val 532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資料擷取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3CFA980-E1B3-4303-83B9-8A4FCA49506C}"/>
              </a:ext>
            </a:extLst>
          </p:cNvPr>
          <p:cNvSpPr/>
          <p:nvPr/>
        </p:nvSpPr>
        <p:spPr>
          <a:xfrm>
            <a:off x="8745484" y="1560332"/>
            <a:ext cx="3446515" cy="412460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248850D-665C-4C68-A350-E210C68F2FA0}"/>
              </a:ext>
            </a:extLst>
          </p:cNvPr>
          <p:cNvSpPr txBox="1"/>
          <p:nvPr/>
        </p:nvSpPr>
        <p:spPr>
          <a:xfrm>
            <a:off x="2163220" y="4339157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D56B03F-94AA-4F98-A25A-69FEB1DD31A5}"/>
              </a:ext>
            </a:extLst>
          </p:cNvPr>
          <p:cNvSpPr txBox="1"/>
          <p:nvPr/>
        </p:nvSpPr>
        <p:spPr>
          <a:xfrm>
            <a:off x="5298766" y="3907114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F50A18-ABBF-487D-B72D-EB364F161343}"/>
              </a:ext>
            </a:extLst>
          </p:cNvPr>
          <p:cNvSpPr/>
          <p:nvPr/>
        </p:nvSpPr>
        <p:spPr>
          <a:xfrm>
            <a:off x="1937523" y="2076649"/>
            <a:ext cx="6807962" cy="379801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146E535-E5D2-4BC1-9EC0-3E64563A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資料處理流程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A24880C-A2E5-456B-9773-B411AF3FD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講者：柯政賢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470EDA8-CFDD-401C-B1AA-698BAF6C1F16}"/>
              </a:ext>
            </a:extLst>
          </p:cNvPr>
          <p:cNvGrpSpPr>
            <a:grpSpLocks/>
          </p:cNvGrpSpPr>
          <p:nvPr/>
        </p:nvGrpSpPr>
        <p:grpSpPr bwMode="auto">
          <a:xfrm>
            <a:off x="10236200" y="2649894"/>
            <a:ext cx="1955800" cy="1955800"/>
            <a:chOff x="2706" y="762"/>
            <a:chExt cx="1232" cy="123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18F67F-ECC1-46C1-BD22-E6447EA228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" y="1194"/>
              <a:ext cx="368" cy="368"/>
            </a:xfrm>
            <a:custGeom>
              <a:avLst/>
              <a:gdLst>
                <a:gd name="T0" fmla="*/ 0 w 368"/>
                <a:gd name="T1" fmla="*/ 184 h 368"/>
                <a:gd name="T2" fmla="*/ 4 w 368"/>
                <a:gd name="T3" fmla="*/ 222 h 368"/>
                <a:gd name="T4" fmla="*/ 14 w 368"/>
                <a:gd name="T5" fmla="*/ 256 h 368"/>
                <a:gd name="T6" fmla="*/ 32 w 368"/>
                <a:gd name="T7" fmla="*/ 286 h 368"/>
                <a:gd name="T8" fmla="*/ 54 w 368"/>
                <a:gd name="T9" fmla="*/ 314 h 368"/>
                <a:gd name="T10" fmla="*/ 82 w 368"/>
                <a:gd name="T11" fmla="*/ 336 h 368"/>
                <a:gd name="T12" fmla="*/ 112 w 368"/>
                <a:gd name="T13" fmla="*/ 354 h 368"/>
                <a:gd name="T14" fmla="*/ 146 w 368"/>
                <a:gd name="T15" fmla="*/ 364 h 368"/>
                <a:gd name="T16" fmla="*/ 184 w 368"/>
                <a:gd name="T17" fmla="*/ 368 h 368"/>
                <a:gd name="T18" fmla="*/ 202 w 368"/>
                <a:gd name="T19" fmla="*/ 368 h 368"/>
                <a:gd name="T20" fmla="*/ 238 w 368"/>
                <a:gd name="T21" fmla="*/ 360 h 368"/>
                <a:gd name="T22" fmla="*/ 272 w 368"/>
                <a:gd name="T23" fmla="*/ 346 h 368"/>
                <a:gd name="T24" fmla="*/ 300 w 368"/>
                <a:gd name="T25" fmla="*/ 326 h 368"/>
                <a:gd name="T26" fmla="*/ 326 w 368"/>
                <a:gd name="T27" fmla="*/ 300 h 368"/>
                <a:gd name="T28" fmla="*/ 346 w 368"/>
                <a:gd name="T29" fmla="*/ 272 h 368"/>
                <a:gd name="T30" fmla="*/ 360 w 368"/>
                <a:gd name="T31" fmla="*/ 238 h 368"/>
                <a:gd name="T32" fmla="*/ 368 w 368"/>
                <a:gd name="T33" fmla="*/ 202 h 368"/>
                <a:gd name="T34" fmla="*/ 368 w 368"/>
                <a:gd name="T35" fmla="*/ 184 h 368"/>
                <a:gd name="T36" fmla="*/ 364 w 368"/>
                <a:gd name="T37" fmla="*/ 146 h 368"/>
                <a:gd name="T38" fmla="*/ 354 w 368"/>
                <a:gd name="T39" fmla="*/ 112 h 368"/>
                <a:gd name="T40" fmla="*/ 336 w 368"/>
                <a:gd name="T41" fmla="*/ 82 h 368"/>
                <a:gd name="T42" fmla="*/ 314 w 368"/>
                <a:gd name="T43" fmla="*/ 54 h 368"/>
                <a:gd name="T44" fmla="*/ 286 w 368"/>
                <a:gd name="T45" fmla="*/ 32 h 368"/>
                <a:gd name="T46" fmla="*/ 256 w 368"/>
                <a:gd name="T47" fmla="*/ 14 h 368"/>
                <a:gd name="T48" fmla="*/ 222 w 368"/>
                <a:gd name="T49" fmla="*/ 4 h 368"/>
                <a:gd name="T50" fmla="*/ 184 w 368"/>
                <a:gd name="T51" fmla="*/ 0 h 368"/>
                <a:gd name="T52" fmla="*/ 166 w 368"/>
                <a:gd name="T53" fmla="*/ 0 h 368"/>
                <a:gd name="T54" fmla="*/ 130 w 368"/>
                <a:gd name="T55" fmla="*/ 8 h 368"/>
                <a:gd name="T56" fmla="*/ 96 w 368"/>
                <a:gd name="T57" fmla="*/ 22 h 368"/>
                <a:gd name="T58" fmla="*/ 68 w 368"/>
                <a:gd name="T59" fmla="*/ 42 h 368"/>
                <a:gd name="T60" fmla="*/ 42 w 368"/>
                <a:gd name="T61" fmla="*/ 68 h 368"/>
                <a:gd name="T62" fmla="*/ 22 w 368"/>
                <a:gd name="T63" fmla="*/ 96 h 368"/>
                <a:gd name="T64" fmla="*/ 8 w 368"/>
                <a:gd name="T65" fmla="*/ 130 h 368"/>
                <a:gd name="T66" fmla="*/ 0 w 368"/>
                <a:gd name="T67" fmla="*/ 166 h 368"/>
                <a:gd name="T68" fmla="*/ 0 w 368"/>
                <a:gd name="T69" fmla="*/ 184 h 368"/>
                <a:gd name="T70" fmla="*/ 80 w 368"/>
                <a:gd name="T71" fmla="*/ 184 h 368"/>
                <a:gd name="T72" fmla="*/ 88 w 368"/>
                <a:gd name="T73" fmla="*/ 144 h 368"/>
                <a:gd name="T74" fmla="*/ 110 w 368"/>
                <a:gd name="T75" fmla="*/ 110 h 368"/>
                <a:gd name="T76" fmla="*/ 144 w 368"/>
                <a:gd name="T77" fmla="*/ 88 h 368"/>
                <a:gd name="T78" fmla="*/ 184 w 368"/>
                <a:gd name="T79" fmla="*/ 80 h 368"/>
                <a:gd name="T80" fmla="*/ 204 w 368"/>
                <a:gd name="T81" fmla="*/ 82 h 368"/>
                <a:gd name="T82" fmla="*/ 242 w 368"/>
                <a:gd name="T83" fmla="*/ 98 h 368"/>
                <a:gd name="T84" fmla="*/ 270 w 368"/>
                <a:gd name="T85" fmla="*/ 126 h 368"/>
                <a:gd name="T86" fmla="*/ 286 w 368"/>
                <a:gd name="T87" fmla="*/ 164 h 368"/>
                <a:gd name="T88" fmla="*/ 288 w 368"/>
                <a:gd name="T89" fmla="*/ 184 h 368"/>
                <a:gd name="T90" fmla="*/ 280 w 368"/>
                <a:gd name="T91" fmla="*/ 224 h 368"/>
                <a:gd name="T92" fmla="*/ 258 w 368"/>
                <a:gd name="T93" fmla="*/ 258 h 368"/>
                <a:gd name="T94" fmla="*/ 224 w 368"/>
                <a:gd name="T95" fmla="*/ 280 h 368"/>
                <a:gd name="T96" fmla="*/ 184 w 368"/>
                <a:gd name="T97" fmla="*/ 288 h 368"/>
                <a:gd name="T98" fmla="*/ 164 w 368"/>
                <a:gd name="T99" fmla="*/ 286 h 368"/>
                <a:gd name="T100" fmla="*/ 126 w 368"/>
                <a:gd name="T101" fmla="*/ 270 h 368"/>
                <a:gd name="T102" fmla="*/ 98 w 368"/>
                <a:gd name="T103" fmla="*/ 242 h 368"/>
                <a:gd name="T104" fmla="*/ 82 w 368"/>
                <a:gd name="T105" fmla="*/ 204 h 368"/>
                <a:gd name="T106" fmla="*/ 80 w 368"/>
                <a:gd name="T107" fmla="*/ 184 h 3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8"/>
                <a:gd name="T163" fmla="*/ 0 h 368"/>
                <a:gd name="T164" fmla="*/ 368 w 368"/>
                <a:gd name="T165" fmla="*/ 368 h 36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8" h="368">
                  <a:moveTo>
                    <a:pt x="0" y="184"/>
                  </a:moveTo>
                  <a:lnTo>
                    <a:pt x="0" y="184"/>
                  </a:lnTo>
                  <a:lnTo>
                    <a:pt x="0" y="202"/>
                  </a:lnTo>
                  <a:lnTo>
                    <a:pt x="4" y="222"/>
                  </a:lnTo>
                  <a:lnTo>
                    <a:pt x="8" y="238"/>
                  </a:lnTo>
                  <a:lnTo>
                    <a:pt x="14" y="256"/>
                  </a:lnTo>
                  <a:lnTo>
                    <a:pt x="22" y="272"/>
                  </a:lnTo>
                  <a:lnTo>
                    <a:pt x="32" y="286"/>
                  </a:lnTo>
                  <a:lnTo>
                    <a:pt x="42" y="300"/>
                  </a:lnTo>
                  <a:lnTo>
                    <a:pt x="54" y="314"/>
                  </a:lnTo>
                  <a:lnTo>
                    <a:pt x="68" y="326"/>
                  </a:lnTo>
                  <a:lnTo>
                    <a:pt x="82" y="336"/>
                  </a:lnTo>
                  <a:lnTo>
                    <a:pt x="96" y="346"/>
                  </a:lnTo>
                  <a:lnTo>
                    <a:pt x="112" y="354"/>
                  </a:lnTo>
                  <a:lnTo>
                    <a:pt x="130" y="360"/>
                  </a:lnTo>
                  <a:lnTo>
                    <a:pt x="146" y="364"/>
                  </a:lnTo>
                  <a:lnTo>
                    <a:pt x="166" y="368"/>
                  </a:lnTo>
                  <a:lnTo>
                    <a:pt x="184" y="368"/>
                  </a:lnTo>
                  <a:lnTo>
                    <a:pt x="202" y="368"/>
                  </a:lnTo>
                  <a:lnTo>
                    <a:pt x="222" y="364"/>
                  </a:lnTo>
                  <a:lnTo>
                    <a:pt x="238" y="360"/>
                  </a:lnTo>
                  <a:lnTo>
                    <a:pt x="256" y="354"/>
                  </a:lnTo>
                  <a:lnTo>
                    <a:pt x="272" y="346"/>
                  </a:lnTo>
                  <a:lnTo>
                    <a:pt x="286" y="336"/>
                  </a:lnTo>
                  <a:lnTo>
                    <a:pt x="300" y="326"/>
                  </a:lnTo>
                  <a:lnTo>
                    <a:pt x="314" y="314"/>
                  </a:lnTo>
                  <a:lnTo>
                    <a:pt x="326" y="300"/>
                  </a:lnTo>
                  <a:lnTo>
                    <a:pt x="336" y="286"/>
                  </a:lnTo>
                  <a:lnTo>
                    <a:pt x="346" y="272"/>
                  </a:lnTo>
                  <a:lnTo>
                    <a:pt x="354" y="256"/>
                  </a:lnTo>
                  <a:lnTo>
                    <a:pt x="360" y="238"/>
                  </a:lnTo>
                  <a:lnTo>
                    <a:pt x="364" y="222"/>
                  </a:lnTo>
                  <a:lnTo>
                    <a:pt x="368" y="202"/>
                  </a:lnTo>
                  <a:lnTo>
                    <a:pt x="368" y="184"/>
                  </a:lnTo>
                  <a:lnTo>
                    <a:pt x="368" y="166"/>
                  </a:lnTo>
                  <a:lnTo>
                    <a:pt x="364" y="146"/>
                  </a:lnTo>
                  <a:lnTo>
                    <a:pt x="360" y="130"/>
                  </a:lnTo>
                  <a:lnTo>
                    <a:pt x="354" y="112"/>
                  </a:lnTo>
                  <a:lnTo>
                    <a:pt x="346" y="96"/>
                  </a:lnTo>
                  <a:lnTo>
                    <a:pt x="336" y="82"/>
                  </a:lnTo>
                  <a:lnTo>
                    <a:pt x="326" y="68"/>
                  </a:lnTo>
                  <a:lnTo>
                    <a:pt x="314" y="54"/>
                  </a:lnTo>
                  <a:lnTo>
                    <a:pt x="300" y="42"/>
                  </a:lnTo>
                  <a:lnTo>
                    <a:pt x="286" y="32"/>
                  </a:lnTo>
                  <a:lnTo>
                    <a:pt x="272" y="22"/>
                  </a:lnTo>
                  <a:lnTo>
                    <a:pt x="256" y="14"/>
                  </a:lnTo>
                  <a:lnTo>
                    <a:pt x="238" y="8"/>
                  </a:lnTo>
                  <a:lnTo>
                    <a:pt x="222" y="4"/>
                  </a:lnTo>
                  <a:lnTo>
                    <a:pt x="202" y="0"/>
                  </a:lnTo>
                  <a:lnTo>
                    <a:pt x="184" y="0"/>
                  </a:lnTo>
                  <a:lnTo>
                    <a:pt x="166" y="0"/>
                  </a:lnTo>
                  <a:lnTo>
                    <a:pt x="146" y="4"/>
                  </a:lnTo>
                  <a:lnTo>
                    <a:pt x="130" y="8"/>
                  </a:lnTo>
                  <a:lnTo>
                    <a:pt x="112" y="14"/>
                  </a:lnTo>
                  <a:lnTo>
                    <a:pt x="96" y="22"/>
                  </a:lnTo>
                  <a:lnTo>
                    <a:pt x="82" y="32"/>
                  </a:lnTo>
                  <a:lnTo>
                    <a:pt x="68" y="42"/>
                  </a:lnTo>
                  <a:lnTo>
                    <a:pt x="54" y="54"/>
                  </a:lnTo>
                  <a:lnTo>
                    <a:pt x="42" y="68"/>
                  </a:lnTo>
                  <a:lnTo>
                    <a:pt x="32" y="82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8" y="130"/>
                  </a:lnTo>
                  <a:lnTo>
                    <a:pt x="4" y="146"/>
                  </a:lnTo>
                  <a:lnTo>
                    <a:pt x="0" y="166"/>
                  </a:lnTo>
                  <a:lnTo>
                    <a:pt x="0" y="184"/>
                  </a:lnTo>
                  <a:close/>
                  <a:moveTo>
                    <a:pt x="80" y="184"/>
                  </a:moveTo>
                  <a:lnTo>
                    <a:pt x="80" y="184"/>
                  </a:lnTo>
                  <a:lnTo>
                    <a:pt x="82" y="164"/>
                  </a:lnTo>
                  <a:lnTo>
                    <a:pt x="88" y="144"/>
                  </a:lnTo>
                  <a:lnTo>
                    <a:pt x="98" y="126"/>
                  </a:lnTo>
                  <a:lnTo>
                    <a:pt x="110" y="110"/>
                  </a:lnTo>
                  <a:lnTo>
                    <a:pt x="126" y="98"/>
                  </a:lnTo>
                  <a:lnTo>
                    <a:pt x="144" y="88"/>
                  </a:lnTo>
                  <a:lnTo>
                    <a:pt x="164" y="82"/>
                  </a:lnTo>
                  <a:lnTo>
                    <a:pt x="184" y="80"/>
                  </a:lnTo>
                  <a:lnTo>
                    <a:pt x="204" y="82"/>
                  </a:lnTo>
                  <a:lnTo>
                    <a:pt x="224" y="88"/>
                  </a:lnTo>
                  <a:lnTo>
                    <a:pt x="242" y="98"/>
                  </a:lnTo>
                  <a:lnTo>
                    <a:pt x="258" y="110"/>
                  </a:lnTo>
                  <a:lnTo>
                    <a:pt x="270" y="126"/>
                  </a:lnTo>
                  <a:lnTo>
                    <a:pt x="280" y="144"/>
                  </a:lnTo>
                  <a:lnTo>
                    <a:pt x="286" y="164"/>
                  </a:lnTo>
                  <a:lnTo>
                    <a:pt x="288" y="184"/>
                  </a:lnTo>
                  <a:lnTo>
                    <a:pt x="286" y="204"/>
                  </a:lnTo>
                  <a:lnTo>
                    <a:pt x="280" y="224"/>
                  </a:lnTo>
                  <a:lnTo>
                    <a:pt x="270" y="242"/>
                  </a:lnTo>
                  <a:lnTo>
                    <a:pt x="258" y="258"/>
                  </a:lnTo>
                  <a:lnTo>
                    <a:pt x="242" y="270"/>
                  </a:lnTo>
                  <a:lnTo>
                    <a:pt x="224" y="280"/>
                  </a:lnTo>
                  <a:lnTo>
                    <a:pt x="204" y="286"/>
                  </a:lnTo>
                  <a:lnTo>
                    <a:pt x="184" y="288"/>
                  </a:lnTo>
                  <a:lnTo>
                    <a:pt x="164" y="286"/>
                  </a:lnTo>
                  <a:lnTo>
                    <a:pt x="144" y="280"/>
                  </a:lnTo>
                  <a:lnTo>
                    <a:pt x="126" y="270"/>
                  </a:lnTo>
                  <a:lnTo>
                    <a:pt x="110" y="258"/>
                  </a:lnTo>
                  <a:lnTo>
                    <a:pt x="98" y="242"/>
                  </a:lnTo>
                  <a:lnTo>
                    <a:pt x="88" y="224"/>
                  </a:lnTo>
                  <a:lnTo>
                    <a:pt x="82" y="204"/>
                  </a:lnTo>
                  <a:lnTo>
                    <a:pt x="80" y="184"/>
                  </a:lnTo>
                  <a:close/>
                </a:path>
              </a:pathLst>
            </a:custGeom>
            <a:solidFill>
              <a:srgbClr val="654E2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36BAA77-EC21-44FF-91F8-F4695C31A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4" y="1050"/>
              <a:ext cx="656" cy="656"/>
            </a:xfrm>
            <a:custGeom>
              <a:avLst/>
              <a:gdLst>
                <a:gd name="T0" fmla="*/ 2 w 656"/>
                <a:gd name="T1" fmla="*/ 362 h 656"/>
                <a:gd name="T2" fmla="*/ 26 w 656"/>
                <a:gd name="T3" fmla="*/ 456 h 656"/>
                <a:gd name="T4" fmla="*/ 74 w 656"/>
                <a:gd name="T5" fmla="*/ 536 h 656"/>
                <a:gd name="T6" fmla="*/ 144 w 656"/>
                <a:gd name="T7" fmla="*/ 600 h 656"/>
                <a:gd name="T8" fmla="*/ 230 w 656"/>
                <a:gd name="T9" fmla="*/ 642 h 656"/>
                <a:gd name="T10" fmla="*/ 328 w 656"/>
                <a:gd name="T11" fmla="*/ 656 h 656"/>
                <a:gd name="T12" fmla="*/ 394 w 656"/>
                <a:gd name="T13" fmla="*/ 650 h 656"/>
                <a:gd name="T14" fmla="*/ 484 w 656"/>
                <a:gd name="T15" fmla="*/ 616 h 656"/>
                <a:gd name="T16" fmla="*/ 560 w 656"/>
                <a:gd name="T17" fmla="*/ 560 h 656"/>
                <a:gd name="T18" fmla="*/ 616 w 656"/>
                <a:gd name="T19" fmla="*/ 484 h 656"/>
                <a:gd name="T20" fmla="*/ 650 w 656"/>
                <a:gd name="T21" fmla="*/ 394 h 656"/>
                <a:gd name="T22" fmla="*/ 656 w 656"/>
                <a:gd name="T23" fmla="*/ 328 h 656"/>
                <a:gd name="T24" fmla="*/ 642 w 656"/>
                <a:gd name="T25" fmla="*/ 230 h 656"/>
                <a:gd name="T26" fmla="*/ 600 w 656"/>
                <a:gd name="T27" fmla="*/ 144 h 656"/>
                <a:gd name="T28" fmla="*/ 536 w 656"/>
                <a:gd name="T29" fmla="*/ 74 h 656"/>
                <a:gd name="T30" fmla="*/ 456 w 656"/>
                <a:gd name="T31" fmla="*/ 26 h 656"/>
                <a:gd name="T32" fmla="*/ 362 w 656"/>
                <a:gd name="T33" fmla="*/ 2 h 656"/>
                <a:gd name="T34" fmla="*/ 294 w 656"/>
                <a:gd name="T35" fmla="*/ 2 h 656"/>
                <a:gd name="T36" fmla="*/ 200 w 656"/>
                <a:gd name="T37" fmla="*/ 26 h 656"/>
                <a:gd name="T38" fmla="*/ 120 w 656"/>
                <a:gd name="T39" fmla="*/ 74 h 656"/>
                <a:gd name="T40" fmla="*/ 56 w 656"/>
                <a:gd name="T41" fmla="*/ 144 h 656"/>
                <a:gd name="T42" fmla="*/ 14 w 656"/>
                <a:gd name="T43" fmla="*/ 230 h 656"/>
                <a:gd name="T44" fmla="*/ 0 w 656"/>
                <a:gd name="T45" fmla="*/ 328 h 656"/>
                <a:gd name="T46" fmla="*/ 80 w 656"/>
                <a:gd name="T47" fmla="*/ 328 h 656"/>
                <a:gd name="T48" fmla="*/ 92 w 656"/>
                <a:gd name="T49" fmla="*/ 254 h 656"/>
                <a:gd name="T50" fmla="*/ 122 w 656"/>
                <a:gd name="T51" fmla="*/ 190 h 656"/>
                <a:gd name="T52" fmla="*/ 170 w 656"/>
                <a:gd name="T53" fmla="*/ 136 h 656"/>
                <a:gd name="T54" fmla="*/ 232 w 656"/>
                <a:gd name="T55" fmla="*/ 100 h 656"/>
                <a:gd name="T56" fmla="*/ 302 w 656"/>
                <a:gd name="T57" fmla="*/ 82 h 656"/>
                <a:gd name="T58" fmla="*/ 354 w 656"/>
                <a:gd name="T59" fmla="*/ 82 h 656"/>
                <a:gd name="T60" fmla="*/ 424 w 656"/>
                <a:gd name="T61" fmla="*/ 100 h 656"/>
                <a:gd name="T62" fmla="*/ 486 w 656"/>
                <a:gd name="T63" fmla="*/ 136 h 656"/>
                <a:gd name="T64" fmla="*/ 534 w 656"/>
                <a:gd name="T65" fmla="*/ 190 h 656"/>
                <a:gd name="T66" fmla="*/ 564 w 656"/>
                <a:gd name="T67" fmla="*/ 254 h 656"/>
                <a:gd name="T68" fmla="*/ 576 w 656"/>
                <a:gd name="T69" fmla="*/ 328 h 656"/>
                <a:gd name="T70" fmla="*/ 570 w 656"/>
                <a:gd name="T71" fmla="*/ 378 h 656"/>
                <a:gd name="T72" fmla="*/ 546 w 656"/>
                <a:gd name="T73" fmla="*/ 446 h 656"/>
                <a:gd name="T74" fmla="*/ 504 w 656"/>
                <a:gd name="T75" fmla="*/ 504 h 656"/>
                <a:gd name="T76" fmla="*/ 446 w 656"/>
                <a:gd name="T77" fmla="*/ 546 h 656"/>
                <a:gd name="T78" fmla="*/ 378 w 656"/>
                <a:gd name="T79" fmla="*/ 570 h 656"/>
                <a:gd name="T80" fmla="*/ 328 w 656"/>
                <a:gd name="T81" fmla="*/ 576 h 656"/>
                <a:gd name="T82" fmla="*/ 254 w 656"/>
                <a:gd name="T83" fmla="*/ 564 h 656"/>
                <a:gd name="T84" fmla="*/ 190 w 656"/>
                <a:gd name="T85" fmla="*/ 534 h 656"/>
                <a:gd name="T86" fmla="*/ 136 w 656"/>
                <a:gd name="T87" fmla="*/ 486 h 656"/>
                <a:gd name="T88" fmla="*/ 100 w 656"/>
                <a:gd name="T89" fmla="*/ 424 h 656"/>
                <a:gd name="T90" fmla="*/ 82 w 656"/>
                <a:gd name="T91" fmla="*/ 354 h 6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56"/>
                <a:gd name="T139" fmla="*/ 0 h 656"/>
                <a:gd name="T140" fmla="*/ 656 w 656"/>
                <a:gd name="T141" fmla="*/ 656 h 65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56" h="656">
                  <a:moveTo>
                    <a:pt x="0" y="328"/>
                  </a:moveTo>
                  <a:lnTo>
                    <a:pt x="0" y="328"/>
                  </a:lnTo>
                  <a:lnTo>
                    <a:pt x="2" y="362"/>
                  </a:lnTo>
                  <a:lnTo>
                    <a:pt x="6" y="394"/>
                  </a:lnTo>
                  <a:lnTo>
                    <a:pt x="14" y="426"/>
                  </a:lnTo>
                  <a:lnTo>
                    <a:pt x="26" y="456"/>
                  </a:lnTo>
                  <a:lnTo>
                    <a:pt x="40" y="484"/>
                  </a:lnTo>
                  <a:lnTo>
                    <a:pt x="56" y="512"/>
                  </a:lnTo>
                  <a:lnTo>
                    <a:pt x="74" y="536"/>
                  </a:lnTo>
                  <a:lnTo>
                    <a:pt x="96" y="560"/>
                  </a:lnTo>
                  <a:lnTo>
                    <a:pt x="120" y="582"/>
                  </a:lnTo>
                  <a:lnTo>
                    <a:pt x="144" y="600"/>
                  </a:lnTo>
                  <a:lnTo>
                    <a:pt x="172" y="616"/>
                  </a:lnTo>
                  <a:lnTo>
                    <a:pt x="200" y="630"/>
                  </a:lnTo>
                  <a:lnTo>
                    <a:pt x="230" y="642"/>
                  </a:lnTo>
                  <a:lnTo>
                    <a:pt x="262" y="650"/>
                  </a:lnTo>
                  <a:lnTo>
                    <a:pt x="294" y="654"/>
                  </a:lnTo>
                  <a:lnTo>
                    <a:pt x="328" y="656"/>
                  </a:lnTo>
                  <a:lnTo>
                    <a:pt x="362" y="654"/>
                  </a:lnTo>
                  <a:lnTo>
                    <a:pt x="394" y="650"/>
                  </a:lnTo>
                  <a:lnTo>
                    <a:pt x="426" y="642"/>
                  </a:lnTo>
                  <a:lnTo>
                    <a:pt x="456" y="630"/>
                  </a:lnTo>
                  <a:lnTo>
                    <a:pt x="484" y="616"/>
                  </a:lnTo>
                  <a:lnTo>
                    <a:pt x="512" y="600"/>
                  </a:lnTo>
                  <a:lnTo>
                    <a:pt x="536" y="582"/>
                  </a:lnTo>
                  <a:lnTo>
                    <a:pt x="560" y="560"/>
                  </a:lnTo>
                  <a:lnTo>
                    <a:pt x="582" y="536"/>
                  </a:lnTo>
                  <a:lnTo>
                    <a:pt x="600" y="512"/>
                  </a:lnTo>
                  <a:lnTo>
                    <a:pt x="616" y="484"/>
                  </a:lnTo>
                  <a:lnTo>
                    <a:pt x="630" y="456"/>
                  </a:lnTo>
                  <a:lnTo>
                    <a:pt x="642" y="426"/>
                  </a:lnTo>
                  <a:lnTo>
                    <a:pt x="650" y="394"/>
                  </a:lnTo>
                  <a:lnTo>
                    <a:pt x="654" y="362"/>
                  </a:lnTo>
                  <a:lnTo>
                    <a:pt x="656" y="328"/>
                  </a:lnTo>
                  <a:lnTo>
                    <a:pt x="654" y="294"/>
                  </a:lnTo>
                  <a:lnTo>
                    <a:pt x="650" y="262"/>
                  </a:lnTo>
                  <a:lnTo>
                    <a:pt x="642" y="230"/>
                  </a:lnTo>
                  <a:lnTo>
                    <a:pt x="630" y="200"/>
                  </a:lnTo>
                  <a:lnTo>
                    <a:pt x="616" y="172"/>
                  </a:lnTo>
                  <a:lnTo>
                    <a:pt x="600" y="144"/>
                  </a:lnTo>
                  <a:lnTo>
                    <a:pt x="582" y="120"/>
                  </a:lnTo>
                  <a:lnTo>
                    <a:pt x="560" y="96"/>
                  </a:lnTo>
                  <a:lnTo>
                    <a:pt x="536" y="74"/>
                  </a:lnTo>
                  <a:lnTo>
                    <a:pt x="512" y="56"/>
                  </a:lnTo>
                  <a:lnTo>
                    <a:pt x="484" y="40"/>
                  </a:lnTo>
                  <a:lnTo>
                    <a:pt x="456" y="26"/>
                  </a:lnTo>
                  <a:lnTo>
                    <a:pt x="426" y="14"/>
                  </a:lnTo>
                  <a:lnTo>
                    <a:pt x="394" y="6"/>
                  </a:lnTo>
                  <a:lnTo>
                    <a:pt x="362" y="2"/>
                  </a:lnTo>
                  <a:lnTo>
                    <a:pt x="328" y="0"/>
                  </a:lnTo>
                  <a:lnTo>
                    <a:pt x="294" y="2"/>
                  </a:lnTo>
                  <a:lnTo>
                    <a:pt x="262" y="6"/>
                  </a:lnTo>
                  <a:lnTo>
                    <a:pt x="230" y="14"/>
                  </a:lnTo>
                  <a:lnTo>
                    <a:pt x="200" y="26"/>
                  </a:lnTo>
                  <a:lnTo>
                    <a:pt x="172" y="40"/>
                  </a:lnTo>
                  <a:lnTo>
                    <a:pt x="144" y="56"/>
                  </a:lnTo>
                  <a:lnTo>
                    <a:pt x="120" y="74"/>
                  </a:lnTo>
                  <a:lnTo>
                    <a:pt x="96" y="96"/>
                  </a:lnTo>
                  <a:lnTo>
                    <a:pt x="74" y="120"/>
                  </a:lnTo>
                  <a:lnTo>
                    <a:pt x="56" y="144"/>
                  </a:lnTo>
                  <a:lnTo>
                    <a:pt x="40" y="172"/>
                  </a:lnTo>
                  <a:lnTo>
                    <a:pt x="26" y="200"/>
                  </a:lnTo>
                  <a:lnTo>
                    <a:pt x="14" y="230"/>
                  </a:lnTo>
                  <a:lnTo>
                    <a:pt x="6" y="262"/>
                  </a:lnTo>
                  <a:lnTo>
                    <a:pt x="2" y="294"/>
                  </a:lnTo>
                  <a:lnTo>
                    <a:pt x="0" y="328"/>
                  </a:lnTo>
                  <a:close/>
                  <a:moveTo>
                    <a:pt x="80" y="328"/>
                  </a:moveTo>
                  <a:lnTo>
                    <a:pt x="80" y="328"/>
                  </a:lnTo>
                  <a:lnTo>
                    <a:pt x="82" y="302"/>
                  </a:lnTo>
                  <a:lnTo>
                    <a:pt x="86" y="278"/>
                  </a:lnTo>
                  <a:lnTo>
                    <a:pt x="92" y="254"/>
                  </a:lnTo>
                  <a:lnTo>
                    <a:pt x="100" y="232"/>
                  </a:lnTo>
                  <a:lnTo>
                    <a:pt x="110" y="210"/>
                  </a:lnTo>
                  <a:lnTo>
                    <a:pt x="122" y="190"/>
                  </a:lnTo>
                  <a:lnTo>
                    <a:pt x="136" y="170"/>
                  </a:lnTo>
                  <a:lnTo>
                    <a:pt x="152" y="152"/>
                  </a:lnTo>
                  <a:lnTo>
                    <a:pt x="170" y="136"/>
                  </a:lnTo>
                  <a:lnTo>
                    <a:pt x="190" y="122"/>
                  </a:lnTo>
                  <a:lnTo>
                    <a:pt x="210" y="110"/>
                  </a:lnTo>
                  <a:lnTo>
                    <a:pt x="232" y="100"/>
                  </a:lnTo>
                  <a:lnTo>
                    <a:pt x="254" y="92"/>
                  </a:lnTo>
                  <a:lnTo>
                    <a:pt x="278" y="86"/>
                  </a:lnTo>
                  <a:lnTo>
                    <a:pt x="302" y="82"/>
                  </a:lnTo>
                  <a:lnTo>
                    <a:pt x="328" y="80"/>
                  </a:lnTo>
                  <a:lnTo>
                    <a:pt x="354" y="82"/>
                  </a:lnTo>
                  <a:lnTo>
                    <a:pt x="378" y="86"/>
                  </a:lnTo>
                  <a:lnTo>
                    <a:pt x="402" y="92"/>
                  </a:lnTo>
                  <a:lnTo>
                    <a:pt x="424" y="100"/>
                  </a:lnTo>
                  <a:lnTo>
                    <a:pt x="446" y="110"/>
                  </a:lnTo>
                  <a:lnTo>
                    <a:pt x="466" y="122"/>
                  </a:lnTo>
                  <a:lnTo>
                    <a:pt x="486" y="136"/>
                  </a:lnTo>
                  <a:lnTo>
                    <a:pt x="504" y="152"/>
                  </a:lnTo>
                  <a:lnTo>
                    <a:pt x="520" y="170"/>
                  </a:lnTo>
                  <a:lnTo>
                    <a:pt x="534" y="190"/>
                  </a:lnTo>
                  <a:lnTo>
                    <a:pt x="546" y="210"/>
                  </a:lnTo>
                  <a:lnTo>
                    <a:pt x="556" y="232"/>
                  </a:lnTo>
                  <a:lnTo>
                    <a:pt x="564" y="254"/>
                  </a:lnTo>
                  <a:lnTo>
                    <a:pt x="570" y="278"/>
                  </a:lnTo>
                  <a:lnTo>
                    <a:pt x="574" y="302"/>
                  </a:lnTo>
                  <a:lnTo>
                    <a:pt x="576" y="328"/>
                  </a:lnTo>
                  <a:lnTo>
                    <a:pt x="574" y="354"/>
                  </a:lnTo>
                  <a:lnTo>
                    <a:pt x="570" y="378"/>
                  </a:lnTo>
                  <a:lnTo>
                    <a:pt x="564" y="402"/>
                  </a:lnTo>
                  <a:lnTo>
                    <a:pt x="556" y="424"/>
                  </a:lnTo>
                  <a:lnTo>
                    <a:pt x="546" y="446"/>
                  </a:lnTo>
                  <a:lnTo>
                    <a:pt x="534" y="466"/>
                  </a:lnTo>
                  <a:lnTo>
                    <a:pt x="520" y="486"/>
                  </a:lnTo>
                  <a:lnTo>
                    <a:pt x="504" y="504"/>
                  </a:lnTo>
                  <a:lnTo>
                    <a:pt x="486" y="520"/>
                  </a:lnTo>
                  <a:lnTo>
                    <a:pt x="466" y="534"/>
                  </a:lnTo>
                  <a:lnTo>
                    <a:pt x="446" y="546"/>
                  </a:lnTo>
                  <a:lnTo>
                    <a:pt x="424" y="556"/>
                  </a:lnTo>
                  <a:lnTo>
                    <a:pt x="402" y="564"/>
                  </a:lnTo>
                  <a:lnTo>
                    <a:pt x="378" y="570"/>
                  </a:lnTo>
                  <a:lnTo>
                    <a:pt x="354" y="574"/>
                  </a:lnTo>
                  <a:lnTo>
                    <a:pt x="328" y="576"/>
                  </a:lnTo>
                  <a:lnTo>
                    <a:pt x="302" y="574"/>
                  </a:lnTo>
                  <a:lnTo>
                    <a:pt x="278" y="570"/>
                  </a:lnTo>
                  <a:lnTo>
                    <a:pt x="254" y="564"/>
                  </a:lnTo>
                  <a:lnTo>
                    <a:pt x="232" y="556"/>
                  </a:lnTo>
                  <a:lnTo>
                    <a:pt x="210" y="546"/>
                  </a:lnTo>
                  <a:lnTo>
                    <a:pt x="190" y="534"/>
                  </a:lnTo>
                  <a:lnTo>
                    <a:pt x="170" y="520"/>
                  </a:lnTo>
                  <a:lnTo>
                    <a:pt x="152" y="504"/>
                  </a:lnTo>
                  <a:lnTo>
                    <a:pt x="136" y="486"/>
                  </a:lnTo>
                  <a:lnTo>
                    <a:pt x="122" y="466"/>
                  </a:lnTo>
                  <a:lnTo>
                    <a:pt x="110" y="446"/>
                  </a:lnTo>
                  <a:lnTo>
                    <a:pt x="100" y="424"/>
                  </a:lnTo>
                  <a:lnTo>
                    <a:pt x="92" y="402"/>
                  </a:lnTo>
                  <a:lnTo>
                    <a:pt x="86" y="378"/>
                  </a:lnTo>
                  <a:lnTo>
                    <a:pt x="82" y="354"/>
                  </a:lnTo>
                  <a:lnTo>
                    <a:pt x="80" y="328"/>
                  </a:lnTo>
                  <a:close/>
                </a:path>
              </a:pathLst>
            </a:custGeom>
            <a:solidFill>
              <a:srgbClr val="654E25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D54827-FE92-4F8E-987B-7846A9522C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0" y="906"/>
              <a:ext cx="944" cy="944"/>
            </a:xfrm>
            <a:custGeom>
              <a:avLst/>
              <a:gdLst>
                <a:gd name="T0" fmla="*/ 0 w 944"/>
                <a:gd name="T1" fmla="*/ 496 h 944"/>
                <a:gd name="T2" fmla="*/ 10 w 944"/>
                <a:gd name="T3" fmla="*/ 568 h 944"/>
                <a:gd name="T4" fmla="*/ 58 w 944"/>
                <a:gd name="T5" fmla="*/ 696 h 944"/>
                <a:gd name="T6" fmla="*/ 138 w 944"/>
                <a:gd name="T7" fmla="*/ 806 h 944"/>
                <a:gd name="T8" fmla="*/ 248 w 944"/>
                <a:gd name="T9" fmla="*/ 886 h 944"/>
                <a:gd name="T10" fmla="*/ 376 w 944"/>
                <a:gd name="T11" fmla="*/ 934 h 944"/>
                <a:gd name="T12" fmla="*/ 448 w 944"/>
                <a:gd name="T13" fmla="*/ 944 h 944"/>
                <a:gd name="T14" fmla="*/ 496 w 944"/>
                <a:gd name="T15" fmla="*/ 944 h 944"/>
                <a:gd name="T16" fmla="*/ 568 w 944"/>
                <a:gd name="T17" fmla="*/ 934 h 944"/>
                <a:gd name="T18" fmla="*/ 696 w 944"/>
                <a:gd name="T19" fmla="*/ 886 h 944"/>
                <a:gd name="T20" fmla="*/ 806 w 944"/>
                <a:gd name="T21" fmla="*/ 806 h 944"/>
                <a:gd name="T22" fmla="*/ 886 w 944"/>
                <a:gd name="T23" fmla="*/ 696 h 944"/>
                <a:gd name="T24" fmla="*/ 934 w 944"/>
                <a:gd name="T25" fmla="*/ 568 h 944"/>
                <a:gd name="T26" fmla="*/ 944 w 944"/>
                <a:gd name="T27" fmla="*/ 496 h 944"/>
                <a:gd name="T28" fmla="*/ 944 w 944"/>
                <a:gd name="T29" fmla="*/ 448 h 944"/>
                <a:gd name="T30" fmla="*/ 934 w 944"/>
                <a:gd name="T31" fmla="*/ 376 h 944"/>
                <a:gd name="T32" fmla="*/ 886 w 944"/>
                <a:gd name="T33" fmla="*/ 248 h 944"/>
                <a:gd name="T34" fmla="*/ 806 w 944"/>
                <a:gd name="T35" fmla="*/ 138 h 944"/>
                <a:gd name="T36" fmla="*/ 696 w 944"/>
                <a:gd name="T37" fmla="*/ 58 h 944"/>
                <a:gd name="T38" fmla="*/ 568 w 944"/>
                <a:gd name="T39" fmla="*/ 10 h 944"/>
                <a:gd name="T40" fmla="*/ 496 w 944"/>
                <a:gd name="T41" fmla="*/ 0 h 944"/>
                <a:gd name="T42" fmla="*/ 448 w 944"/>
                <a:gd name="T43" fmla="*/ 0 h 944"/>
                <a:gd name="T44" fmla="*/ 376 w 944"/>
                <a:gd name="T45" fmla="*/ 10 h 944"/>
                <a:gd name="T46" fmla="*/ 248 w 944"/>
                <a:gd name="T47" fmla="*/ 58 h 944"/>
                <a:gd name="T48" fmla="*/ 138 w 944"/>
                <a:gd name="T49" fmla="*/ 138 h 944"/>
                <a:gd name="T50" fmla="*/ 58 w 944"/>
                <a:gd name="T51" fmla="*/ 248 h 944"/>
                <a:gd name="T52" fmla="*/ 10 w 944"/>
                <a:gd name="T53" fmla="*/ 376 h 944"/>
                <a:gd name="T54" fmla="*/ 0 w 944"/>
                <a:gd name="T55" fmla="*/ 448 h 944"/>
                <a:gd name="T56" fmla="*/ 80 w 944"/>
                <a:gd name="T57" fmla="*/ 472 h 944"/>
                <a:gd name="T58" fmla="*/ 88 w 944"/>
                <a:gd name="T59" fmla="*/ 394 h 944"/>
                <a:gd name="T60" fmla="*/ 128 w 944"/>
                <a:gd name="T61" fmla="*/ 286 h 944"/>
                <a:gd name="T62" fmla="*/ 194 w 944"/>
                <a:gd name="T63" fmla="*/ 194 h 944"/>
                <a:gd name="T64" fmla="*/ 286 w 944"/>
                <a:gd name="T65" fmla="*/ 128 h 944"/>
                <a:gd name="T66" fmla="*/ 394 w 944"/>
                <a:gd name="T67" fmla="*/ 88 h 944"/>
                <a:gd name="T68" fmla="*/ 472 w 944"/>
                <a:gd name="T69" fmla="*/ 80 h 944"/>
                <a:gd name="T70" fmla="*/ 588 w 944"/>
                <a:gd name="T71" fmla="*/ 98 h 944"/>
                <a:gd name="T72" fmla="*/ 692 w 944"/>
                <a:gd name="T73" fmla="*/ 148 h 944"/>
                <a:gd name="T74" fmla="*/ 774 w 944"/>
                <a:gd name="T75" fmla="*/ 222 h 944"/>
                <a:gd name="T76" fmla="*/ 834 w 944"/>
                <a:gd name="T77" fmla="*/ 320 h 944"/>
                <a:gd name="T78" fmla="*/ 862 w 944"/>
                <a:gd name="T79" fmla="*/ 432 h 944"/>
                <a:gd name="T80" fmla="*/ 862 w 944"/>
                <a:gd name="T81" fmla="*/ 512 h 944"/>
                <a:gd name="T82" fmla="*/ 834 w 944"/>
                <a:gd name="T83" fmla="*/ 624 h 944"/>
                <a:gd name="T84" fmla="*/ 774 w 944"/>
                <a:gd name="T85" fmla="*/ 722 h 944"/>
                <a:gd name="T86" fmla="*/ 692 w 944"/>
                <a:gd name="T87" fmla="*/ 796 h 944"/>
                <a:gd name="T88" fmla="*/ 588 w 944"/>
                <a:gd name="T89" fmla="*/ 846 h 944"/>
                <a:gd name="T90" fmla="*/ 472 w 944"/>
                <a:gd name="T91" fmla="*/ 864 h 944"/>
                <a:gd name="T92" fmla="*/ 394 w 944"/>
                <a:gd name="T93" fmla="*/ 856 h 944"/>
                <a:gd name="T94" fmla="*/ 286 w 944"/>
                <a:gd name="T95" fmla="*/ 816 h 944"/>
                <a:gd name="T96" fmla="*/ 194 w 944"/>
                <a:gd name="T97" fmla="*/ 750 h 944"/>
                <a:gd name="T98" fmla="*/ 128 w 944"/>
                <a:gd name="T99" fmla="*/ 658 h 944"/>
                <a:gd name="T100" fmla="*/ 88 w 944"/>
                <a:gd name="T101" fmla="*/ 550 h 944"/>
                <a:gd name="T102" fmla="*/ 80 w 944"/>
                <a:gd name="T103" fmla="*/ 472 h 9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44"/>
                <a:gd name="T157" fmla="*/ 0 h 944"/>
                <a:gd name="T158" fmla="*/ 944 w 944"/>
                <a:gd name="T159" fmla="*/ 944 h 94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44" h="944">
                  <a:moveTo>
                    <a:pt x="0" y="472"/>
                  </a:moveTo>
                  <a:lnTo>
                    <a:pt x="0" y="472"/>
                  </a:lnTo>
                  <a:lnTo>
                    <a:pt x="0" y="496"/>
                  </a:lnTo>
                  <a:lnTo>
                    <a:pt x="2" y="520"/>
                  </a:lnTo>
                  <a:lnTo>
                    <a:pt x="6" y="544"/>
                  </a:lnTo>
                  <a:lnTo>
                    <a:pt x="10" y="568"/>
                  </a:lnTo>
                  <a:lnTo>
                    <a:pt x="22" y="612"/>
                  </a:lnTo>
                  <a:lnTo>
                    <a:pt x="38" y="656"/>
                  </a:lnTo>
                  <a:lnTo>
                    <a:pt x="58" y="696"/>
                  </a:lnTo>
                  <a:lnTo>
                    <a:pt x="80" y="736"/>
                  </a:lnTo>
                  <a:lnTo>
                    <a:pt x="108" y="772"/>
                  </a:lnTo>
                  <a:lnTo>
                    <a:pt x="138" y="806"/>
                  </a:lnTo>
                  <a:lnTo>
                    <a:pt x="172" y="836"/>
                  </a:lnTo>
                  <a:lnTo>
                    <a:pt x="208" y="864"/>
                  </a:lnTo>
                  <a:lnTo>
                    <a:pt x="248" y="886"/>
                  </a:lnTo>
                  <a:lnTo>
                    <a:pt x="288" y="906"/>
                  </a:lnTo>
                  <a:lnTo>
                    <a:pt x="332" y="922"/>
                  </a:lnTo>
                  <a:lnTo>
                    <a:pt x="376" y="934"/>
                  </a:lnTo>
                  <a:lnTo>
                    <a:pt x="400" y="938"/>
                  </a:lnTo>
                  <a:lnTo>
                    <a:pt x="424" y="942"/>
                  </a:lnTo>
                  <a:lnTo>
                    <a:pt x="448" y="944"/>
                  </a:lnTo>
                  <a:lnTo>
                    <a:pt x="472" y="944"/>
                  </a:lnTo>
                  <a:lnTo>
                    <a:pt x="496" y="944"/>
                  </a:lnTo>
                  <a:lnTo>
                    <a:pt x="520" y="942"/>
                  </a:lnTo>
                  <a:lnTo>
                    <a:pt x="544" y="938"/>
                  </a:lnTo>
                  <a:lnTo>
                    <a:pt x="568" y="934"/>
                  </a:lnTo>
                  <a:lnTo>
                    <a:pt x="612" y="922"/>
                  </a:lnTo>
                  <a:lnTo>
                    <a:pt x="656" y="906"/>
                  </a:lnTo>
                  <a:lnTo>
                    <a:pt x="696" y="886"/>
                  </a:lnTo>
                  <a:lnTo>
                    <a:pt x="736" y="864"/>
                  </a:lnTo>
                  <a:lnTo>
                    <a:pt x="772" y="836"/>
                  </a:lnTo>
                  <a:lnTo>
                    <a:pt x="806" y="806"/>
                  </a:lnTo>
                  <a:lnTo>
                    <a:pt x="836" y="772"/>
                  </a:lnTo>
                  <a:lnTo>
                    <a:pt x="864" y="736"/>
                  </a:lnTo>
                  <a:lnTo>
                    <a:pt x="886" y="696"/>
                  </a:lnTo>
                  <a:lnTo>
                    <a:pt x="906" y="656"/>
                  </a:lnTo>
                  <a:lnTo>
                    <a:pt x="922" y="612"/>
                  </a:lnTo>
                  <a:lnTo>
                    <a:pt x="934" y="568"/>
                  </a:lnTo>
                  <a:lnTo>
                    <a:pt x="938" y="544"/>
                  </a:lnTo>
                  <a:lnTo>
                    <a:pt x="942" y="520"/>
                  </a:lnTo>
                  <a:lnTo>
                    <a:pt x="944" y="496"/>
                  </a:lnTo>
                  <a:lnTo>
                    <a:pt x="944" y="472"/>
                  </a:lnTo>
                  <a:lnTo>
                    <a:pt x="944" y="448"/>
                  </a:lnTo>
                  <a:lnTo>
                    <a:pt x="942" y="424"/>
                  </a:lnTo>
                  <a:lnTo>
                    <a:pt x="938" y="400"/>
                  </a:lnTo>
                  <a:lnTo>
                    <a:pt x="934" y="376"/>
                  </a:lnTo>
                  <a:lnTo>
                    <a:pt x="922" y="332"/>
                  </a:lnTo>
                  <a:lnTo>
                    <a:pt x="906" y="288"/>
                  </a:lnTo>
                  <a:lnTo>
                    <a:pt x="886" y="248"/>
                  </a:lnTo>
                  <a:lnTo>
                    <a:pt x="864" y="208"/>
                  </a:lnTo>
                  <a:lnTo>
                    <a:pt x="836" y="172"/>
                  </a:lnTo>
                  <a:lnTo>
                    <a:pt x="806" y="138"/>
                  </a:lnTo>
                  <a:lnTo>
                    <a:pt x="772" y="108"/>
                  </a:lnTo>
                  <a:lnTo>
                    <a:pt x="736" y="80"/>
                  </a:lnTo>
                  <a:lnTo>
                    <a:pt x="696" y="58"/>
                  </a:lnTo>
                  <a:lnTo>
                    <a:pt x="656" y="38"/>
                  </a:lnTo>
                  <a:lnTo>
                    <a:pt x="612" y="22"/>
                  </a:lnTo>
                  <a:lnTo>
                    <a:pt x="568" y="10"/>
                  </a:lnTo>
                  <a:lnTo>
                    <a:pt x="544" y="6"/>
                  </a:lnTo>
                  <a:lnTo>
                    <a:pt x="520" y="2"/>
                  </a:lnTo>
                  <a:lnTo>
                    <a:pt x="496" y="0"/>
                  </a:lnTo>
                  <a:lnTo>
                    <a:pt x="472" y="0"/>
                  </a:lnTo>
                  <a:lnTo>
                    <a:pt x="448" y="0"/>
                  </a:lnTo>
                  <a:lnTo>
                    <a:pt x="424" y="2"/>
                  </a:lnTo>
                  <a:lnTo>
                    <a:pt x="400" y="6"/>
                  </a:lnTo>
                  <a:lnTo>
                    <a:pt x="376" y="10"/>
                  </a:lnTo>
                  <a:lnTo>
                    <a:pt x="332" y="22"/>
                  </a:lnTo>
                  <a:lnTo>
                    <a:pt x="288" y="38"/>
                  </a:lnTo>
                  <a:lnTo>
                    <a:pt x="248" y="58"/>
                  </a:lnTo>
                  <a:lnTo>
                    <a:pt x="208" y="80"/>
                  </a:lnTo>
                  <a:lnTo>
                    <a:pt x="172" y="108"/>
                  </a:lnTo>
                  <a:lnTo>
                    <a:pt x="138" y="138"/>
                  </a:lnTo>
                  <a:lnTo>
                    <a:pt x="108" y="172"/>
                  </a:lnTo>
                  <a:lnTo>
                    <a:pt x="80" y="208"/>
                  </a:lnTo>
                  <a:lnTo>
                    <a:pt x="58" y="248"/>
                  </a:lnTo>
                  <a:lnTo>
                    <a:pt x="38" y="288"/>
                  </a:lnTo>
                  <a:lnTo>
                    <a:pt x="22" y="332"/>
                  </a:lnTo>
                  <a:lnTo>
                    <a:pt x="10" y="376"/>
                  </a:lnTo>
                  <a:lnTo>
                    <a:pt x="6" y="400"/>
                  </a:lnTo>
                  <a:lnTo>
                    <a:pt x="2" y="424"/>
                  </a:lnTo>
                  <a:lnTo>
                    <a:pt x="0" y="448"/>
                  </a:lnTo>
                  <a:lnTo>
                    <a:pt x="0" y="472"/>
                  </a:lnTo>
                  <a:close/>
                  <a:moveTo>
                    <a:pt x="80" y="472"/>
                  </a:moveTo>
                  <a:lnTo>
                    <a:pt x="80" y="472"/>
                  </a:lnTo>
                  <a:lnTo>
                    <a:pt x="82" y="432"/>
                  </a:lnTo>
                  <a:lnTo>
                    <a:pt x="88" y="394"/>
                  </a:lnTo>
                  <a:lnTo>
                    <a:pt x="98" y="356"/>
                  </a:lnTo>
                  <a:lnTo>
                    <a:pt x="110" y="320"/>
                  </a:lnTo>
                  <a:lnTo>
                    <a:pt x="128" y="286"/>
                  </a:lnTo>
                  <a:lnTo>
                    <a:pt x="148" y="252"/>
                  </a:lnTo>
                  <a:lnTo>
                    <a:pt x="170" y="222"/>
                  </a:lnTo>
                  <a:lnTo>
                    <a:pt x="194" y="194"/>
                  </a:lnTo>
                  <a:lnTo>
                    <a:pt x="222" y="170"/>
                  </a:lnTo>
                  <a:lnTo>
                    <a:pt x="252" y="148"/>
                  </a:lnTo>
                  <a:lnTo>
                    <a:pt x="286" y="128"/>
                  </a:lnTo>
                  <a:lnTo>
                    <a:pt x="320" y="110"/>
                  </a:lnTo>
                  <a:lnTo>
                    <a:pt x="356" y="98"/>
                  </a:lnTo>
                  <a:lnTo>
                    <a:pt x="394" y="88"/>
                  </a:lnTo>
                  <a:lnTo>
                    <a:pt x="432" y="82"/>
                  </a:lnTo>
                  <a:lnTo>
                    <a:pt x="472" y="80"/>
                  </a:lnTo>
                  <a:lnTo>
                    <a:pt x="512" y="82"/>
                  </a:lnTo>
                  <a:lnTo>
                    <a:pt x="550" y="88"/>
                  </a:lnTo>
                  <a:lnTo>
                    <a:pt x="588" y="98"/>
                  </a:lnTo>
                  <a:lnTo>
                    <a:pt x="624" y="110"/>
                  </a:lnTo>
                  <a:lnTo>
                    <a:pt x="658" y="128"/>
                  </a:lnTo>
                  <a:lnTo>
                    <a:pt x="692" y="148"/>
                  </a:lnTo>
                  <a:lnTo>
                    <a:pt x="722" y="170"/>
                  </a:lnTo>
                  <a:lnTo>
                    <a:pt x="750" y="194"/>
                  </a:lnTo>
                  <a:lnTo>
                    <a:pt x="774" y="222"/>
                  </a:lnTo>
                  <a:lnTo>
                    <a:pt x="796" y="252"/>
                  </a:lnTo>
                  <a:lnTo>
                    <a:pt x="816" y="286"/>
                  </a:lnTo>
                  <a:lnTo>
                    <a:pt x="834" y="320"/>
                  </a:lnTo>
                  <a:lnTo>
                    <a:pt x="846" y="356"/>
                  </a:lnTo>
                  <a:lnTo>
                    <a:pt x="856" y="394"/>
                  </a:lnTo>
                  <a:lnTo>
                    <a:pt x="862" y="432"/>
                  </a:lnTo>
                  <a:lnTo>
                    <a:pt x="864" y="472"/>
                  </a:lnTo>
                  <a:lnTo>
                    <a:pt x="862" y="512"/>
                  </a:lnTo>
                  <a:lnTo>
                    <a:pt x="856" y="550"/>
                  </a:lnTo>
                  <a:lnTo>
                    <a:pt x="846" y="588"/>
                  </a:lnTo>
                  <a:lnTo>
                    <a:pt x="834" y="624"/>
                  </a:lnTo>
                  <a:lnTo>
                    <a:pt x="816" y="658"/>
                  </a:lnTo>
                  <a:lnTo>
                    <a:pt x="796" y="692"/>
                  </a:lnTo>
                  <a:lnTo>
                    <a:pt x="774" y="722"/>
                  </a:lnTo>
                  <a:lnTo>
                    <a:pt x="750" y="750"/>
                  </a:lnTo>
                  <a:lnTo>
                    <a:pt x="722" y="774"/>
                  </a:lnTo>
                  <a:lnTo>
                    <a:pt x="692" y="796"/>
                  </a:lnTo>
                  <a:lnTo>
                    <a:pt x="658" y="816"/>
                  </a:lnTo>
                  <a:lnTo>
                    <a:pt x="624" y="834"/>
                  </a:lnTo>
                  <a:lnTo>
                    <a:pt x="588" y="846"/>
                  </a:lnTo>
                  <a:lnTo>
                    <a:pt x="550" y="856"/>
                  </a:lnTo>
                  <a:lnTo>
                    <a:pt x="512" y="862"/>
                  </a:lnTo>
                  <a:lnTo>
                    <a:pt x="472" y="864"/>
                  </a:lnTo>
                  <a:lnTo>
                    <a:pt x="432" y="862"/>
                  </a:lnTo>
                  <a:lnTo>
                    <a:pt x="394" y="856"/>
                  </a:lnTo>
                  <a:lnTo>
                    <a:pt x="356" y="846"/>
                  </a:lnTo>
                  <a:lnTo>
                    <a:pt x="320" y="834"/>
                  </a:lnTo>
                  <a:lnTo>
                    <a:pt x="286" y="816"/>
                  </a:lnTo>
                  <a:lnTo>
                    <a:pt x="252" y="796"/>
                  </a:lnTo>
                  <a:lnTo>
                    <a:pt x="222" y="774"/>
                  </a:lnTo>
                  <a:lnTo>
                    <a:pt x="194" y="750"/>
                  </a:lnTo>
                  <a:lnTo>
                    <a:pt x="170" y="722"/>
                  </a:lnTo>
                  <a:lnTo>
                    <a:pt x="148" y="692"/>
                  </a:lnTo>
                  <a:lnTo>
                    <a:pt x="128" y="658"/>
                  </a:lnTo>
                  <a:lnTo>
                    <a:pt x="110" y="624"/>
                  </a:lnTo>
                  <a:lnTo>
                    <a:pt x="98" y="588"/>
                  </a:lnTo>
                  <a:lnTo>
                    <a:pt x="88" y="550"/>
                  </a:lnTo>
                  <a:lnTo>
                    <a:pt x="82" y="512"/>
                  </a:lnTo>
                  <a:lnTo>
                    <a:pt x="80" y="472"/>
                  </a:lnTo>
                  <a:close/>
                </a:path>
              </a:pathLst>
            </a:custGeom>
            <a:solidFill>
              <a:srgbClr val="654E25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D3D5D8F-8D43-43DF-835A-1881B77B3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" y="762"/>
              <a:ext cx="1232" cy="1232"/>
            </a:xfrm>
            <a:custGeom>
              <a:avLst/>
              <a:gdLst>
                <a:gd name="T0" fmla="*/ 8 w 1232"/>
                <a:gd name="T1" fmla="*/ 710 h 1232"/>
                <a:gd name="T2" fmla="*/ 48 w 1232"/>
                <a:gd name="T3" fmla="*/ 856 h 1232"/>
                <a:gd name="T4" fmla="*/ 122 w 1232"/>
                <a:gd name="T5" fmla="*/ 984 h 1232"/>
                <a:gd name="T6" fmla="*/ 224 w 1232"/>
                <a:gd name="T7" fmla="*/ 1092 h 1232"/>
                <a:gd name="T8" fmla="*/ 350 w 1232"/>
                <a:gd name="T9" fmla="*/ 1172 h 1232"/>
                <a:gd name="T10" fmla="*/ 492 w 1232"/>
                <a:gd name="T11" fmla="*/ 1220 h 1232"/>
                <a:gd name="T12" fmla="*/ 616 w 1232"/>
                <a:gd name="T13" fmla="*/ 1232 h 1232"/>
                <a:gd name="T14" fmla="*/ 770 w 1232"/>
                <a:gd name="T15" fmla="*/ 1212 h 1232"/>
                <a:gd name="T16" fmla="*/ 910 w 1232"/>
                <a:gd name="T17" fmla="*/ 1158 h 1232"/>
                <a:gd name="T18" fmla="*/ 1030 w 1232"/>
                <a:gd name="T19" fmla="*/ 1072 h 1232"/>
                <a:gd name="T20" fmla="*/ 1126 w 1232"/>
                <a:gd name="T21" fmla="*/ 960 h 1232"/>
                <a:gd name="T22" fmla="*/ 1194 w 1232"/>
                <a:gd name="T23" fmla="*/ 828 h 1232"/>
                <a:gd name="T24" fmla="*/ 1228 w 1232"/>
                <a:gd name="T25" fmla="*/ 678 h 1232"/>
                <a:gd name="T26" fmla="*/ 1228 w 1232"/>
                <a:gd name="T27" fmla="*/ 554 h 1232"/>
                <a:gd name="T28" fmla="*/ 1194 w 1232"/>
                <a:gd name="T29" fmla="*/ 404 h 1232"/>
                <a:gd name="T30" fmla="*/ 1126 w 1232"/>
                <a:gd name="T31" fmla="*/ 272 h 1232"/>
                <a:gd name="T32" fmla="*/ 1030 w 1232"/>
                <a:gd name="T33" fmla="*/ 160 h 1232"/>
                <a:gd name="T34" fmla="*/ 910 w 1232"/>
                <a:gd name="T35" fmla="*/ 74 h 1232"/>
                <a:gd name="T36" fmla="*/ 770 w 1232"/>
                <a:gd name="T37" fmla="*/ 20 h 1232"/>
                <a:gd name="T38" fmla="*/ 616 w 1232"/>
                <a:gd name="T39" fmla="*/ 0 h 1232"/>
                <a:gd name="T40" fmla="*/ 492 w 1232"/>
                <a:gd name="T41" fmla="*/ 12 h 1232"/>
                <a:gd name="T42" fmla="*/ 350 w 1232"/>
                <a:gd name="T43" fmla="*/ 60 h 1232"/>
                <a:gd name="T44" fmla="*/ 224 w 1232"/>
                <a:gd name="T45" fmla="*/ 140 h 1232"/>
                <a:gd name="T46" fmla="*/ 122 w 1232"/>
                <a:gd name="T47" fmla="*/ 248 h 1232"/>
                <a:gd name="T48" fmla="*/ 48 w 1232"/>
                <a:gd name="T49" fmla="*/ 376 h 1232"/>
                <a:gd name="T50" fmla="*/ 8 w 1232"/>
                <a:gd name="T51" fmla="*/ 522 h 1232"/>
                <a:gd name="T52" fmla="*/ 80 w 1232"/>
                <a:gd name="T53" fmla="*/ 616 h 1232"/>
                <a:gd name="T54" fmla="*/ 90 w 1232"/>
                <a:gd name="T55" fmla="*/ 508 h 1232"/>
                <a:gd name="T56" fmla="*/ 132 w 1232"/>
                <a:gd name="T57" fmla="*/ 384 h 1232"/>
                <a:gd name="T58" fmla="*/ 202 w 1232"/>
                <a:gd name="T59" fmla="*/ 276 h 1232"/>
                <a:gd name="T60" fmla="*/ 296 w 1232"/>
                <a:gd name="T61" fmla="*/ 186 h 1232"/>
                <a:gd name="T62" fmla="*/ 408 w 1232"/>
                <a:gd name="T63" fmla="*/ 122 h 1232"/>
                <a:gd name="T64" fmla="*/ 534 w 1232"/>
                <a:gd name="T65" fmla="*/ 86 h 1232"/>
                <a:gd name="T66" fmla="*/ 644 w 1232"/>
                <a:gd name="T67" fmla="*/ 80 h 1232"/>
                <a:gd name="T68" fmla="*/ 776 w 1232"/>
                <a:gd name="T69" fmla="*/ 104 h 1232"/>
                <a:gd name="T70" fmla="*/ 894 w 1232"/>
                <a:gd name="T71" fmla="*/ 158 h 1232"/>
                <a:gd name="T72" fmla="*/ 994 w 1232"/>
                <a:gd name="T73" fmla="*/ 238 h 1232"/>
                <a:gd name="T74" fmla="*/ 1074 w 1232"/>
                <a:gd name="T75" fmla="*/ 338 h 1232"/>
                <a:gd name="T76" fmla="*/ 1128 w 1232"/>
                <a:gd name="T77" fmla="*/ 456 h 1232"/>
                <a:gd name="T78" fmla="*/ 1152 w 1232"/>
                <a:gd name="T79" fmla="*/ 588 h 1232"/>
                <a:gd name="T80" fmla="*/ 1146 w 1232"/>
                <a:gd name="T81" fmla="*/ 698 h 1232"/>
                <a:gd name="T82" fmla="*/ 1110 w 1232"/>
                <a:gd name="T83" fmla="*/ 824 h 1232"/>
                <a:gd name="T84" fmla="*/ 1046 w 1232"/>
                <a:gd name="T85" fmla="*/ 936 h 1232"/>
                <a:gd name="T86" fmla="*/ 956 w 1232"/>
                <a:gd name="T87" fmla="*/ 1030 h 1232"/>
                <a:gd name="T88" fmla="*/ 848 w 1232"/>
                <a:gd name="T89" fmla="*/ 1100 h 1232"/>
                <a:gd name="T90" fmla="*/ 724 w 1232"/>
                <a:gd name="T91" fmla="*/ 1142 h 1232"/>
                <a:gd name="T92" fmla="*/ 616 w 1232"/>
                <a:gd name="T93" fmla="*/ 1152 h 1232"/>
                <a:gd name="T94" fmla="*/ 482 w 1232"/>
                <a:gd name="T95" fmla="*/ 1136 h 1232"/>
                <a:gd name="T96" fmla="*/ 360 w 1232"/>
                <a:gd name="T97" fmla="*/ 1088 h 1232"/>
                <a:gd name="T98" fmla="*/ 256 w 1232"/>
                <a:gd name="T99" fmla="*/ 1012 h 1232"/>
                <a:gd name="T100" fmla="*/ 172 w 1232"/>
                <a:gd name="T101" fmla="*/ 916 h 1232"/>
                <a:gd name="T102" fmla="*/ 112 w 1232"/>
                <a:gd name="T103" fmla="*/ 800 h 1232"/>
                <a:gd name="T104" fmla="*/ 82 w 1232"/>
                <a:gd name="T105" fmla="*/ 670 h 12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32"/>
                <a:gd name="T160" fmla="*/ 0 h 1232"/>
                <a:gd name="T161" fmla="*/ 1232 w 1232"/>
                <a:gd name="T162" fmla="*/ 1232 h 123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32" h="1232">
                  <a:moveTo>
                    <a:pt x="0" y="616"/>
                  </a:moveTo>
                  <a:lnTo>
                    <a:pt x="0" y="616"/>
                  </a:lnTo>
                  <a:lnTo>
                    <a:pt x="0" y="648"/>
                  </a:lnTo>
                  <a:lnTo>
                    <a:pt x="4" y="678"/>
                  </a:lnTo>
                  <a:lnTo>
                    <a:pt x="8" y="710"/>
                  </a:lnTo>
                  <a:lnTo>
                    <a:pt x="12" y="740"/>
                  </a:lnTo>
                  <a:lnTo>
                    <a:pt x="20" y="770"/>
                  </a:lnTo>
                  <a:lnTo>
                    <a:pt x="28" y="798"/>
                  </a:lnTo>
                  <a:lnTo>
                    <a:pt x="38" y="828"/>
                  </a:lnTo>
                  <a:lnTo>
                    <a:pt x="48" y="856"/>
                  </a:lnTo>
                  <a:lnTo>
                    <a:pt x="60" y="882"/>
                  </a:lnTo>
                  <a:lnTo>
                    <a:pt x="74" y="910"/>
                  </a:lnTo>
                  <a:lnTo>
                    <a:pt x="90" y="936"/>
                  </a:lnTo>
                  <a:lnTo>
                    <a:pt x="106" y="960"/>
                  </a:lnTo>
                  <a:lnTo>
                    <a:pt x="122" y="984"/>
                  </a:lnTo>
                  <a:lnTo>
                    <a:pt x="140" y="1008"/>
                  </a:lnTo>
                  <a:lnTo>
                    <a:pt x="160" y="1030"/>
                  </a:lnTo>
                  <a:lnTo>
                    <a:pt x="180" y="1052"/>
                  </a:lnTo>
                  <a:lnTo>
                    <a:pt x="202" y="1072"/>
                  </a:lnTo>
                  <a:lnTo>
                    <a:pt x="224" y="1092"/>
                  </a:lnTo>
                  <a:lnTo>
                    <a:pt x="248" y="1110"/>
                  </a:lnTo>
                  <a:lnTo>
                    <a:pt x="272" y="1126"/>
                  </a:lnTo>
                  <a:lnTo>
                    <a:pt x="296" y="1142"/>
                  </a:lnTo>
                  <a:lnTo>
                    <a:pt x="322" y="1158"/>
                  </a:lnTo>
                  <a:lnTo>
                    <a:pt x="350" y="1172"/>
                  </a:lnTo>
                  <a:lnTo>
                    <a:pt x="376" y="1184"/>
                  </a:lnTo>
                  <a:lnTo>
                    <a:pt x="404" y="1194"/>
                  </a:lnTo>
                  <a:lnTo>
                    <a:pt x="434" y="1204"/>
                  </a:lnTo>
                  <a:lnTo>
                    <a:pt x="462" y="1212"/>
                  </a:lnTo>
                  <a:lnTo>
                    <a:pt x="492" y="1220"/>
                  </a:lnTo>
                  <a:lnTo>
                    <a:pt x="522" y="1224"/>
                  </a:lnTo>
                  <a:lnTo>
                    <a:pt x="554" y="1228"/>
                  </a:lnTo>
                  <a:lnTo>
                    <a:pt x="584" y="1232"/>
                  </a:lnTo>
                  <a:lnTo>
                    <a:pt x="616" y="1232"/>
                  </a:lnTo>
                  <a:lnTo>
                    <a:pt x="648" y="1232"/>
                  </a:lnTo>
                  <a:lnTo>
                    <a:pt x="678" y="1228"/>
                  </a:lnTo>
                  <a:lnTo>
                    <a:pt x="710" y="1224"/>
                  </a:lnTo>
                  <a:lnTo>
                    <a:pt x="740" y="1220"/>
                  </a:lnTo>
                  <a:lnTo>
                    <a:pt x="770" y="1212"/>
                  </a:lnTo>
                  <a:lnTo>
                    <a:pt x="798" y="1204"/>
                  </a:lnTo>
                  <a:lnTo>
                    <a:pt x="828" y="1194"/>
                  </a:lnTo>
                  <a:lnTo>
                    <a:pt x="856" y="1184"/>
                  </a:lnTo>
                  <a:lnTo>
                    <a:pt x="882" y="1172"/>
                  </a:lnTo>
                  <a:lnTo>
                    <a:pt x="910" y="1158"/>
                  </a:lnTo>
                  <a:lnTo>
                    <a:pt x="936" y="1142"/>
                  </a:lnTo>
                  <a:lnTo>
                    <a:pt x="960" y="1126"/>
                  </a:lnTo>
                  <a:lnTo>
                    <a:pt x="984" y="1110"/>
                  </a:lnTo>
                  <a:lnTo>
                    <a:pt x="1008" y="1092"/>
                  </a:lnTo>
                  <a:lnTo>
                    <a:pt x="1030" y="1072"/>
                  </a:lnTo>
                  <a:lnTo>
                    <a:pt x="1052" y="1052"/>
                  </a:lnTo>
                  <a:lnTo>
                    <a:pt x="1072" y="1030"/>
                  </a:lnTo>
                  <a:lnTo>
                    <a:pt x="1092" y="1008"/>
                  </a:lnTo>
                  <a:lnTo>
                    <a:pt x="1110" y="984"/>
                  </a:lnTo>
                  <a:lnTo>
                    <a:pt x="1126" y="960"/>
                  </a:lnTo>
                  <a:lnTo>
                    <a:pt x="1142" y="936"/>
                  </a:lnTo>
                  <a:lnTo>
                    <a:pt x="1158" y="910"/>
                  </a:lnTo>
                  <a:lnTo>
                    <a:pt x="1172" y="882"/>
                  </a:lnTo>
                  <a:lnTo>
                    <a:pt x="1184" y="856"/>
                  </a:lnTo>
                  <a:lnTo>
                    <a:pt x="1194" y="828"/>
                  </a:lnTo>
                  <a:lnTo>
                    <a:pt x="1204" y="798"/>
                  </a:lnTo>
                  <a:lnTo>
                    <a:pt x="1212" y="770"/>
                  </a:lnTo>
                  <a:lnTo>
                    <a:pt x="1220" y="740"/>
                  </a:lnTo>
                  <a:lnTo>
                    <a:pt x="1224" y="710"/>
                  </a:lnTo>
                  <a:lnTo>
                    <a:pt x="1228" y="678"/>
                  </a:lnTo>
                  <a:lnTo>
                    <a:pt x="1232" y="648"/>
                  </a:lnTo>
                  <a:lnTo>
                    <a:pt x="1232" y="616"/>
                  </a:lnTo>
                  <a:lnTo>
                    <a:pt x="1232" y="584"/>
                  </a:lnTo>
                  <a:lnTo>
                    <a:pt x="1228" y="554"/>
                  </a:lnTo>
                  <a:lnTo>
                    <a:pt x="1224" y="522"/>
                  </a:lnTo>
                  <a:lnTo>
                    <a:pt x="1220" y="492"/>
                  </a:lnTo>
                  <a:lnTo>
                    <a:pt x="1212" y="462"/>
                  </a:lnTo>
                  <a:lnTo>
                    <a:pt x="1204" y="434"/>
                  </a:lnTo>
                  <a:lnTo>
                    <a:pt x="1194" y="404"/>
                  </a:lnTo>
                  <a:lnTo>
                    <a:pt x="1184" y="376"/>
                  </a:lnTo>
                  <a:lnTo>
                    <a:pt x="1172" y="350"/>
                  </a:lnTo>
                  <a:lnTo>
                    <a:pt x="1158" y="322"/>
                  </a:lnTo>
                  <a:lnTo>
                    <a:pt x="1142" y="296"/>
                  </a:lnTo>
                  <a:lnTo>
                    <a:pt x="1126" y="272"/>
                  </a:lnTo>
                  <a:lnTo>
                    <a:pt x="1110" y="248"/>
                  </a:lnTo>
                  <a:lnTo>
                    <a:pt x="1092" y="224"/>
                  </a:lnTo>
                  <a:lnTo>
                    <a:pt x="1072" y="202"/>
                  </a:lnTo>
                  <a:lnTo>
                    <a:pt x="1052" y="180"/>
                  </a:lnTo>
                  <a:lnTo>
                    <a:pt x="1030" y="160"/>
                  </a:lnTo>
                  <a:lnTo>
                    <a:pt x="1008" y="140"/>
                  </a:lnTo>
                  <a:lnTo>
                    <a:pt x="984" y="122"/>
                  </a:lnTo>
                  <a:lnTo>
                    <a:pt x="960" y="106"/>
                  </a:lnTo>
                  <a:lnTo>
                    <a:pt x="936" y="90"/>
                  </a:lnTo>
                  <a:lnTo>
                    <a:pt x="910" y="74"/>
                  </a:lnTo>
                  <a:lnTo>
                    <a:pt x="882" y="60"/>
                  </a:lnTo>
                  <a:lnTo>
                    <a:pt x="856" y="48"/>
                  </a:lnTo>
                  <a:lnTo>
                    <a:pt x="828" y="38"/>
                  </a:lnTo>
                  <a:lnTo>
                    <a:pt x="798" y="28"/>
                  </a:lnTo>
                  <a:lnTo>
                    <a:pt x="770" y="20"/>
                  </a:lnTo>
                  <a:lnTo>
                    <a:pt x="740" y="12"/>
                  </a:lnTo>
                  <a:lnTo>
                    <a:pt x="710" y="8"/>
                  </a:lnTo>
                  <a:lnTo>
                    <a:pt x="678" y="4"/>
                  </a:lnTo>
                  <a:lnTo>
                    <a:pt x="648" y="0"/>
                  </a:lnTo>
                  <a:lnTo>
                    <a:pt x="616" y="0"/>
                  </a:lnTo>
                  <a:lnTo>
                    <a:pt x="584" y="0"/>
                  </a:lnTo>
                  <a:lnTo>
                    <a:pt x="554" y="4"/>
                  </a:lnTo>
                  <a:lnTo>
                    <a:pt x="522" y="8"/>
                  </a:lnTo>
                  <a:lnTo>
                    <a:pt x="492" y="12"/>
                  </a:lnTo>
                  <a:lnTo>
                    <a:pt x="462" y="20"/>
                  </a:lnTo>
                  <a:lnTo>
                    <a:pt x="434" y="28"/>
                  </a:lnTo>
                  <a:lnTo>
                    <a:pt x="404" y="38"/>
                  </a:lnTo>
                  <a:lnTo>
                    <a:pt x="376" y="48"/>
                  </a:lnTo>
                  <a:lnTo>
                    <a:pt x="350" y="60"/>
                  </a:lnTo>
                  <a:lnTo>
                    <a:pt x="322" y="74"/>
                  </a:lnTo>
                  <a:lnTo>
                    <a:pt x="296" y="90"/>
                  </a:lnTo>
                  <a:lnTo>
                    <a:pt x="272" y="106"/>
                  </a:lnTo>
                  <a:lnTo>
                    <a:pt x="248" y="122"/>
                  </a:lnTo>
                  <a:lnTo>
                    <a:pt x="224" y="140"/>
                  </a:lnTo>
                  <a:lnTo>
                    <a:pt x="202" y="160"/>
                  </a:lnTo>
                  <a:lnTo>
                    <a:pt x="180" y="180"/>
                  </a:lnTo>
                  <a:lnTo>
                    <a:pt x="160" y="202"/>
                  </a:lnTo>
                  <a:lnTo>
                    <a:pt x="140" y="224"/>
                  </a:lnTo>
                  <a:lnTo>
                    <a:pt x="122" y="248"/>
                  </a:lnTo>
                  <a:lnTo>
                    <a:pt x="106" y="272"/>
                  </a:lnTo>
                  <a:lnTo>
                    <a:pt x="90" y="296"/>
                  </a:lnTo>
                  <a:lnTo>
                    <a:pt x="74" y="322"/>
                  </a:lnTo>
                  <a:lnTo>
                    <a:pt x="60" y="350"/>
                  </a:lnTo>
                  <a:lnTo>
                    <a:pt x="48" y="376"/>
                  </a:lnTo>
                  <a:lnTo>
                    <a:pt x="38" y="404"/>
                  </a:lnTo>
                  <a:lnTo>
                    <a:pt x="28" y="434"/>
                  </a:lnTo>
                  <a:lnTo>
                    <a:pt x="20" y="462"/>
                  </a:lnTo>
                  <a:lnTo>
                    <a:pt x="12" y="492"/>
                  </a:lnTo>
                  <a:lnTo>
                    <a:pt x="8" y="522"/>
                  </a:lnTo>
                  <a:lnTo>
                    <a:pt x="4" y="554"/>
                  </a:lnTo>
                  <a:lnTo>
                    <a:pt x="0" y="584"/>
                  </a:lnTo>
                  <a:lnTo>
                    <a:pt x="0" y="616"/>
                  </a:lnTo>
                  <a:close/>
                  <a:moveTo>
                    <a:pt x="80" y="616"/>
                  </a:moveTo>
                  <a:lnTo>
                    <a:pt x="80" y="616"/>
                  </a:lnTo>
                  <a:lnTo>
                    <a:pt x="80" y="588"/>
                  </a:lnTo>
                  <a:lnTo>
                    <a:pt x="82" y="562"/>
                  </a:lnTo>
                  <a:lnTo>
                    <a:pt x="86" y="534"/>
                  </a:lnTo>
                  <a:lnTo>
                    <a:pt x="90" y="508"/>
                  </a:lnTo>
                  <a:lnTo>
                    <a:pt x="96" y="482"/>
                  </a:lnTo>
                  <a:lnTo>
                    <a:pt x="104" y="456"/>
                  </a:lnTo>
                  <a:lnTo>
                    <a:pt x="112" y="432"/>
                  </a:lnTo>
                  <a:lnTo>
                    <a:pt x="122" y="408"/>
                  </a:lnTo>
                  <a:lnTo>
                    <a:pt x="132" y="384"/>
                  </a:lnTo>
                  <a:lnTo>
                    <a:pt x="144" y="360"/>
                  </a:lnTo>
                  <a:lnTo>
                    <a:pt x="158" y="338"/>
                  </a:lnTo>
                  <a:lnTo>
                    <a:pt x="172" y="316"/>
                  </a:lnTo>
                  <a:lnTo>
                    <a:pt x="186" y="296"/>
                  </a:lnTo>
                  <a:lnTo>
                    <a:pt x="202" y="276"/>
                  </a:lnTo>
                  <a:lnTo>
                    <a:pt x="220" y="256"/>
                  </a:lnTo>
                  <a:lnTo>
                    <a:pt x="238" y="238"/>
                  </a:lnTo>
                  <a:lnTo>
                    <a:pt x="256" y="220"/>
                  </a:lnTo>
                  <a:lnTo>
                    <a:pt x="276" y="202"/>
                  </a:lnTo>
                  <a:lnTo>
                    <a:pt x="296" y="186"/>
                  </a:lnTo>
                  <a:lnTo>
                    <a:pt x="316" y="172"/>
                  </a:lnTo>
                  <a:lnTo>
                    <a:pt x="338" y="158"/>
                  </a:lnTo>
                  <a:lnTo>
                    <a:pt x="360" y="144"/>
                  </a:lnTo>
                  <a:lnTo>
                    <a:pt x="384" y="132"/>
                  </a:lnTo>
                  <a:lnTo>
                    <a:pt x="408" y="122"/>
                  </a:lnTo>
                  <a:lnTo>
                    <a:pt x="432" y="112"/>
                  </a:lnTo>
                  <a:lnTo>
                    <a:pt x="456" y="104"/>
                  </a:lnTo>
                  <a:lnTo>
                    <a:pt x="482" y="96"/>
                  </a:lnTo>
                  <a:lnTo>
                    <a:pt x="508" y="90"/>
                  </a:lnTo>
                  <a:lnTo>
                    <a:pt x="534" y="86"/>
                  </a:lnTo>
                  <a:lnTo>
                    <a:pt x="562" y="82"/>
                  </a:lnTo>
                  <a:lnTo>
                    <a:pt x="588" y="80"/>
                  </a:lnTo>
                  <a:lnTo>
                    <a:pt x="616" y="80"/>
                  </a:lnTo>
                  <a:lnTo>
                    <a:pt x="644" y="80"/>
                  </a:lnTo>
                  <a:lnTo>
                    <a:pt x="670" y="82"/>
                  </a:lnTo>
                  <a:lnTo>
                    <a:pt x="698" y="86"/>
                  </a:lnTo>
                  <a:lnTo>
                    <a:pt x="724" y="90"/>
                  </a:lnTo>
                  <a:lnTo>
                    <a:pt x="750" y="96"/>
                  </a:lnTo>
                  <a:lnTo>
                    <a:pt x="776" y="104"/>
                  </a:lnTo>
                  <a:lnTo>
                    <a:pt x="800" y="112"/>
                  </a:lnTo>
                  <a:lnTo>
                    <a:pt x="824" y="122"/>
                  </a:lnTo>
                  <a:lnTo>
                    <a:pt x="848" y="132"/>
                  </a:lnTo>
                  <a:lnTo>
                    <a:pt x="872" y="144"/>
                  </a:lnTo>
                  <a:lnTo>
                    <a:pt x="894" y="158"/>
                  </a:lnTo>
                  <a:lnTo>
                    <a:pt x="916" y="172"/>
                  </a:lnTo>
                  <a:lnTo>
                    <a:pt x="936" y="186"/>
                  </a:lnTo>
                  <a:lnTo>
                    <a:pt x="956" y="202"/>
                  </a:lnTo>
                  <a:lnTo>
                    <a:pt x="976" y="220"/>
                  </a:lnTo>
                  <a:lnTo>
                    <a:pt x="994" y="238"/>
                  </a:lnTo>
                  <a:lnTo>
                    <a:pt x="1012" y="256"/>
                  </a:lnTo>
                  <a:lnTo>
                    <a:pt x="1030" y="276"/>
                  </a:lnTo>
                  <a:lnTo>
                    <a:pt x="1046" y="296"/>
                  </a:lnTo>
                  <a:lnTo>
                    <a:pt x="1060" y="316"/>
                  </a:lnTo>
                  <a:lnTo>
                    <a:pt x="1074" y="338"/>
                  </a:lnTo>
                  <a:lnTo>
                    <a:pt x="1088" y="360"/>
                  </a:lnTo>
                  <a:lnTo>
                    <a:pt x="1100" y="384"/>
                  </a:lnTo>
                  <a:lnTo>
                    <a:pt x="1110" y="408"/>
                  </a:lnTo>
                  <a:lnTo>
                    <a:pt x="1120" y="432"/>
                  </a:lnTo>
                  <a:lnTo>
                    <a:pt x="1128" y="456"/>
                  </a:lnTo>
                  <a:lnTo>
                    <a:pt x="1136" y="482"/>
                  </a:lnTo>
                  <a:lnTo>
                    <a:pt x="1142" y="508"/>
                  </a:lnTo>
                  <a:lnTo>
                    <a:pt x="1146" y="534"/>
                  </a:lnTo>
                  <a:lnTo>
                    <a:pt x="1150" y="562"/>
                  </a:lnTo>
                  <a:lnTo>
                    <a:pt x="1152" y="588"/>
                  </a:lnTo>
                  <a:lnTo>
                    <a:pt x="1152" y="616"/>
                  </a:lnTo>
                  <a:lnTo>
                    <a:pt x="1152" y="644"/>
                  </a:lnTo>
                  <a:lnTo>
                    <a:pt x="1150" y="670"/>
                  </a:lnTo>
                  <a:lnTo>
                    <a:pt x="1146" y="698"/>
                  </a:lnTo>
                  <a:lnTo>
                    <a:pt x="1142" y="724"/>
                  </a:lnTo>
                  <a:lnTo>
                    <a:pt x="1136" y="750"/>
                  </a:lnTo>
                  <a:lnTo>
                    <a:pt x="1128" y="776"/>
                  </a:lnTo>
                  <a:lnTo>
                    <a:pt x="1120" y="800"/>
                  </a:lnTo>
                  <a:lnTo>
                    <a:pt x="1110" y="824"/>
                  </a:lnTo>
                  <a:lnTo>
                    <a:pt x="1100" y="848"/>
                  </a:lnTo>
                  <a:lnTo>
                    <a:pt x="1088" y="872"/>
                  </a:lnTo>
                  <a:lnTo>
                    <a:pt x="1074" y="894"/>
                  </a:lnTo>
                  <a:lnTo>
                    <a:pt x="1060" y="916"/>
                  </a:lnTo>
                  <a:lnTo>
                    <a:pt x="1046" y="936"/>
                  </a:lnTo>
                  <a:lnTo>
                    <a:pt x="1030" y="956"/>
                  </a:lnTo>
                  <a:lnTo>
                    <a:pt x="1012" y="976"/>
                  </a:lnTo>
                  <a:lnTo>
                    <a:pt x="994" y="994"/>
                  </a:lnTo>
                  <a:lnTo>
                    <a:pt x="976" y="1012"/>
                  </a:lnTo>
                  <a:lnTo>
                    <a:pt x="956" y="1030"/>
                  </a:lnTo>
                  <a:lnTo>
                    <a:pt x="936" y="1046"/>
                  </a:lnTo>
                  <a:lnTo>
                    <a:pt x="916" y="1060"/>
                  </a:lnTo>
                  <a:lnTo>
                    <a:pt x="894" y="1074"/>
                  </a:lnTo>
                  <a:lnTo>
                    <a:pt x="872" y="1088"/>
                  </a:lnTo>
                  <a:lnTo>
                    <a:pt x="848" y="1100"/>
                  </a:lnTo>
                  <a:lnTo>
                    <a:pt x="824" y="1110"/>
                  </a:lnTo>
                  <a:lnTo>
                    <a:pt x="800" y="1120"/>
                  </a:lnTo>
                  <a:lnTo>
                    <a:pt x="776" y="1128"/>
                  </a:lnTo>
                  <a:lnTo>
                    <a:pt x="750" y="1136"/>
                  </a:lnTo>
                  <a:lnTo>
                    <a:pt x="724" y="1142"/>
                  </a:lnTo>
                  <a:lnTo>
                    <a:pt x="698" y="1146"/>
                  </a:lnTo>
                  <a:lnTo>
                    <a:pt x="670" y="1150"/>
                  </a:lnTo>
                  <a:lnTo>
                    <a:pt x="644" y="1152"/>
                  </a:lnTo>
                  <a:lnTo>
                    <a:pt x="616" y="1152"/>
                  </a:lnTo>
                  <a:lnTo>
                    <a:pt x="588" y="1152"/>
                  </a:lnTo>
                  <a:lnTo>
                    <a:pt x="562" y="1150"/>
                  </a:lnTo>
                  <a:lnTo>
                    <a:pt x="534" y="1146"/>
                  </a:lnTo>
                  <a:lnTo>
                    <a:pt x="508" y="1142"/>
                  </a:lnTo>
                  <a:lnTo>
                    <a:pt x="482" y="1136"/>
                  </a:lnTo>
                  <a:lnTo>
                    <a:pt x="456" y="1128"/>
                  </a:lnTo>
                  <a:lnTo>
                    <a:pt x="432" y="1120"/>
                  </a:lnTo>
                  <a:lnTo>
                    <a:pt x="408" y="1110"/>
                  </a:lnTo>
                  <a:lnTo>
                    <a:pt x="384" y="1100"/>
                  </a:lnTo>
                  <a:lnTo>
                    <a:pt x="360" y="1088"/>
                  </a:lnTo>
                  <a:lnTo>
                    <a:pt x="338" y="1074"/>
                  </a:lnTo>
                  <a:lnTo>
                    <a:pt x="316" y="1060"/>
                  </a:lnTo>
                  <a:lnTo>
                    <a:pt x="296" y="1046"/>
                  </a:lnTo>
                  <a:lnTo>
                    <a:pt x="276" y="1030"/>
                  </a:lnTo>
                  <a:lnTo>
                    <a:pt x="256" y="1012"/>
                  </a:lnTo>
                  <a:lnTo>
                    <a:pt x="238" y="994"/>
                  </a:lnTo>
                  <a:lnTo>
                    <a:pt x="220" y="976"/>
                  </a:lnTo>
                  <a:lnTo>
                    <a:pt x="202" y="956"/>
                  </a:lnTo>
                  <a:lnTo>
                    <a:pt x="186" y="936"/>
                  </a:lnTo>
                  <a:lnTo>
                    <a:pt x="172" y="916"/>
                  </a:lnTo>
                  <a:lnTo>
                    <a:pt x="158" y="894"/>
                  </a:lnTo>
                  <a:lnTo>
                    <a:pt x="144" y="872"/>
                  </a:lnTo>
                  <a:lnTo>
                    <a:pt x="132" y="848"/>
                  </a:lnTo>
                  <a:lnTo>
                    <a:pt x="122" y="824"/>
                  </a:lnTo>
                  <a:lnTo>
                    <a:pt x="112" y="800"/>
                  </a:lnTo>
                  <a:lnTo>
                    <a:pt x="104" y="776"/>
                  </a:lnTo>
                  <a:lnTo>
                    <a:pt x="96" y="750"/>
                  </a:lnTo>
                  <a:lnTo>
                    <a:pt x="90" y="724"/>
                  </a:lnTo>
                  <a:lnTo>
                    <a:pt x="86" y="698"/>
                  </a:lnTo>
                  <a:lnTo>
                    <a:pt x="82" y="670"/>
                  </a:lnTo>
                  <a:lnTo>
                    <a:pt x="80" y="644"/>
                  </a:lnTo>
                  <a:lnTo>
                    <a:pt x="80" y="616"/>
                  </a:lnTo>
                  <a:close/>
                </a:path>
              </a:pathLst>
            </a:custGeom>
            <a:solidFill>
              <a:srgbClr val="654E25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12" name="流程圖: 磁碟 11">
            <a:extLst>
              <a:ext uri="{FF2B5EF4-FFF2-40B4-BE49-F238E27FC236}">
                <a16:creationId xmlns:a16="http://schemas.microsoft.com/office/drawing/2014/main" id="{A7AEA227-9DC5-48D6-AD05-028A1395C85C}"/>
              </a:ext>
            </a:extLst>
          </p:cNvPr>
          <p:cNvSpPr/>
          <p:nvPr/>
        </p:nvSpPr>
        <p:spPr>
          <a:xfrm>
            <a:off x="336884" y="3166220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TMDB 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流程圖: 磁碟 12">
            <a:extLst>
              <a:ext uri="{FF2B5EF4-FFF2-40B4-BE49-F238E27FC236}">
                <a16:creationId xmlns:a16="http://schemas.microsoft.com/office/drawing/2014/main" id="{71BED1DA-582B-418B-8816-3429803B8E2A}"/>
              </a:ext>
            </a:extLst>
          </p:cNvPr>
          <p:cNvSpPr/>
          <p:nvPr/>
        </p:nvSpPr>
        <p:spPr>
          <a:xfrm>
            <a:off x="332510" y="156033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Box Office</a:t>
            </a:r>
          </a:p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Mojo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4" name="流程圖: 磁碟 13">
            <a:extLst>
              <a:ext uri="{FF2B5EF4-FFF2-40B4-BE49-F238E27FC236}">
                <a16:creationId xmlns:a16="http://schemas.microsoft.com/office/drawing/2014/main" id="{1F2F3729-35E5-42E3-BD26-B3E815C9FA0A}"/>
              </a:ext>
            </a:extLst>
          </p:cNvPr>
          <p:cNvSpPr/>
          <p:nvPr/>
        </p:nvSpPr>
        <p:spPr>
          <a:xfrm>
            <a:off x="332510" y="478490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Youtube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F975386-9E0F-4123-ACA6-EA8ADE813FFF}"/>
              </a:ext>
            </a:extLst>
          </p:cNvPr>
          <p:cNvCxnSpPr>
            <a:stCxn id="13" idx="4"/>
            <a:endCxn id="74" idx="1"/>
          </p:cNvCxnSpPr>
          <p:nvPr/>
        </p:nvCxnSpPr>
        <p:spPr>
          <a:xfrm>
            <a:off x="1708923" y="2012720"/>
            <a:ext cx="1097225" cy="9362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12" idx="4"/>
            <a:endCxn id="74" idx="1"/>
          </p:cNvCxnSpPr>
          <p:nvPr/>
        </p:nvCxnSpPr>
        <p:spPr>
          <a:xfrm flipV="1">
            <a:off x="1713297" y="2948929"/>
            <a:ext cx="1092851" cy="6696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CA4A94D-8153-4840-A437-28B072514787}"/>
              </a:ext>
            </a:extLst>
          </p:cNvPr>
          <p:cNvCxnSpPr>
            <a:cxnSpLocks/>
            <a:stCxn id="57" idx="3"/>
            <a:endCxn id="77" idx="1"/>
          </p:cNvCxnSpPr>
          <p:nvPr/>
        </p:nvCxnSpPr>
        <p:spPr>
          <a:xfrm flipV="1">
            <a:off x="3446575" y="5235256"/>
            <a:ext cx="485046" cy="20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D3ADF32-D58D-4B71-8DB9-1CE33AB4AA4A}"/>
              </a:ext>
            </a:extLst>
          </p:cNvPr>
          <p:cNvCxnSpPr>
            <a:stCxn id="59" idx="3"/>
          </p:cNvCxnSpPr>
          <p:nvPr/>
        </p:nvCxnSpPr>
        <p:spPr>
          <a:xfrm>
            <a:off x="10097539" y="3619792"/>
            <a:ext cx="1061552" cy="48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磁碟 26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172960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The World Bank(US)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9662294" y="2634376"/>
            <a:ext cx="1" cy="4451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圖: 磁碟 34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460179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Oscar Awards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9662294" y="4165147"/>
            <a:ext cx="2" cy="4366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2397598"/>
            <a:ext cx="1090710" cy="1090710"/>
          </a:xfrm>
          <a:prstGeom prst="rect">
            <a:avLst/>
          </a:prstGeom>
        </p:spPr>
      </p:pic>
      <p:pic>
        <p:nvPicPr>
          <p:cNvPr id="57" name="圖片 56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5865" y="4691934"/>
            <a:ext cx="1090710" cy="1090710"/>
          </a:xfrm>
          <a:prstGeom prst="rect">
            <a:avLst/>
          </a:prstGeom>
        </p:spPr>
      </p:pic>
      <p:pic>
        <p:nvPicPr>
          <p:cNvPr id="58" name="圖片 57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4239547"/>
            <a:ext cx="1090710" cy="1090710"/>
          </a:xfrm>
          <a:prstGeom prst="rect">
            <a:avLst/>
          </a:prstGeom>
        </p:spPr>
      </p:pic>
      <p:pic>
        <p:nvPicPr>
          <p:cNvPr id="59" name="圖片 58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6829" y="3074437"/>
            <a:ext cx="1090710" cy="109071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2806148" y="2724994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電影名稱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上映年份</a:t>
            </a: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74" idx="3"/>
            <a:endCxn id="56" idx="1"/>
          </p:cNvCxnSpPr>
          <p:nvPr/>
        </p:nvCxnSpPr>
        <p:spPr>
          <a:xfrm flipV="1">
            <a:off x="3994148" y="2942953"/>
            <a:ext cx="1525812" cy="597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cxnSpLocks/>
            <a:stCxn id="14" idx="4"/>
            <a:endCxn id="57" idx="1"/>
          </p:cNvCxnSpPr>
          <p:nvPr/>
        </p:nvCxnSpPr>
        <p:spPr>
          <a:xfrm flipV="1">
            <a:off x="1708923" y="5237289"/>
            <a:ext cx="64694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7425784" y="3394672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650C6C-5F49-4824-99F3-F49670D4036D}"/>
              </a:ext>
            </a:extLst>
          </p:cNvPr>
          <p:cNvSpPr txBox="1"/>
          <p:nvPr/>
        </p:nvSpPr>
        <p:spPr>
          <a:xfrm>
            <a:off x="5397254" y="2051128"/>
            <a:ext cx="1440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>
                <a:latin typeface="+mn-ea"/>
              </a:rPr>
              <a:t>電影資料表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121AD49-2C42-4F66-AEDA-B16748F03076}"/>
              </a:ext>
            </a:extLst>
          </p:cNvPr>
          <p:cNvCxnSpPr>
            <a:cxnSpLocks/>
            <a:stCxn id="58" idx="3"/>
            <a:endCxn id="121" idx="1"/>
          </p:cNvCxnSpPr>
          <p:nvPr/>
        </p:nvCxnSpPr>
        <p:spPr>
          <a:xfrm flipV="1">
            <a:off x="6610670" y="3618607"/>
            <a:ext cx="815114" cy="11662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8BC67C6-AEE5-4FCF-8766-FD5A1689D5BF}"/>
              </a:ext>
            </a:extLst>
          </p:cNvPr>
          <p:cNvCxnSpPr>
            <a:cxnSpLocks/>
            <a:stCxn id="56" idx="3"/>
            <a:endCxn id="121" idx="1"/>
          </p:cNvCxnSpPr>
          <p:nvPr/>
        </p:nvCxnSpPr>
        <p:spPr>
          <a:xfrm>
            <a:off x="6610670" y="2942953"/>
            <a:ext cx="815114" cy="67565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429615C-1ABD-4253-A81C-AFF93B5AB1D0}"/>
              </a:ext>
            </a:extLst>
          </p:cNvPr>
          <p:cNvCxnSpPr>
            <a:cxnSpLocks/>
            <a:stCxn id="121" idx="3"/>
            <a:endCxn id="59" idx="1"/>
          </p:cNvCxnSpPr>
          <p:nvPr/>
        </p:nvCxnSpPr>
        <p:spPr>
          <a:xfrm>
            <a:off x="8613784" y="3618607"/>
            <a:ext cx="393045" cy="118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398EDCCB-79AF-4FCD-BC59-C7D841E791BB}"/>
              </a:ext>
            </a:extLst>
          </p:cNvPr>
          <p:cNvSpPr/>
          <p:nvPr/>
        </p:nvSpPr>
        <p:spPr>
          <a:xfrm>
            <a:off x="3931621" y="5011321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特徵轉換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情感分析</a:t>
            </a: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AF4543B-9EBA-426D-BB5E-57771D7A5F4B}"/>
              </a:ext>
            </a:extLst>
          </p:cNvPr>
          <p:cNvCxnSpPr>
            <a:cxnSpLocks/>
            <a:stCxn id="77" idx="3"/>
            <a:endCxn id="58" idx="1"/>
          </p:cNvCxnSpPr>
          <p:nvPr/>
        </p:nvCxnSpPr>
        <p:spPr>
          <a:xfrm flipV="1">
            <a:off x="5119621" y="4784902"/>
            <a:ext cx="400339" cy="4503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4C0E03C-FCAA-4E59-B533-5DD259481462}"/>
              </a:ext>
            </a:extLst>
          </p:cNvPr>
          <p:cNvCxnSpPr>
            <a:cxnSpLocks/>
          </p:cNvCxnSpPr>
          <p:nvPr/>
        </p:nvCxnSpPr>
        <p:spPr>
          <a:xfrm>
            <a:off x="1285067" y="2538570"/>
            <a:ext cx="3043" cy="58720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09B4D76D-92A6-4F4B-896D-42B3AB597831}"/>
              </a:ext>
            </a:extLst>
          </p:cNvPr>
          <p:cNvSpPr/>
          <p:nvPr/>
        </p:nvSpPr>
        <p:spPr>
          <a:xfrm>
            <a:off x="302349" y="2649894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票房資料</a:t>
            </a:r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8D96D59A-BE59-49E5-9A2D-4EC5C698602E}"/>
              </a:ext>
            </a:extLst>
          </p:cNvPr>
          <p:cNvCxnSpPr>
            <a:cxnSpLocks/>
          </p:cNvCxnSpPr>
          <p:nvPr/>
        </p:nvCxnSpPr>
        <p:spPr>
          <a:xfrm>
            <a:off x="1296369" y="4148494"/>
            <a:ext cx="0" cy="57751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E90A2DB0-7A4D-4BCC-A849-F0E6F9E8A5C9}"/>
              </a:ext>
            </a:extLst>
          </p:cNvPr>
          <p:cNvSpPr/>
          <p:nvPr/>
        </p:nvSpPr>
        <p:spPr>
          <a:xfrm>
            <a:off x="306723" y="4269647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預告片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3CFBD4-F97D-477B-9E8B-446881CE6279}"/>
              </a:ext>
            </a:extLst>
          </p:cNvPr>
          <p:cNvSpPr/>
          <p:nvPr/>
        </p:nvSpPr>
        <p:spPr>
          <a:xfrm>
            <a:off x="1738430" y="1529327"/>
            <a:ext cx="4867865" cy="2264470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C7C6B40-285D-4F7D-BC0A-23341E988380}"/>
              </a:ext>
            </a:extLst>
          </p:cNvPr>
          <p:cNvSpPr/>
          <p:nvPr/>
        </p:nvSpPr>
        <p:spPr>
          <a:xfrm>
            <a:off x="6631428" y="1560332"/>
            <a:ext cx="5560571" cy="412460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BC459CC-ECFA-4DEA-8A77-038FD2CDA028}"/>
              </a:ext>
            </a:extLst>
          </p:cNvPr>
          <p:cNvSpPr/>
          <p:nvPr/>
        </p:nvSpPr>
        <p:spPr>
          <a:xfrm>
            <a:off x="75692" y="4132244"/>
            <a:ext cx="1641979" cy="189990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語音泡泡: 橢圓形 44">
            <a:extLst>
              <a:ext uri="{FF2B5EF4-FFF2-40B4-BE49-F238E27FC236}">
                <a16:creationId xmlns:a16="http://schemas.microsoft.com/office/drawing/2014/main" id="{6E4A588F-0D00-4C12-B14A-E51936930381}"/>
              </a:ext>
            </a:extLst>
          </p:cNvPr>
          <p:cNvSpPr/>
          <p:nvPr/>
        </p:nvSpPr>
        <p:spPr>
          <a:xfrm>
            <a:off x="6783117" y="1074953"/>
            <a:ext cx="1908820" cy="552371"/>
          </a:xfrm>
          <a:prstGeom prst="wedgeEllipseCallout">
            <a:avLst>
              <a:gd name="adj1" fmla="val -64789"/>
              <a:gd name="adj2" fmla="val 532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合併資料表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A138867-E8D6-40FD-90BA-C61578DE3273}"/>
              </a:ext>
            </a:extLst>
          </p:cNvPr>
          <p:cNvSpPr txBox="1"/>
          <p:nvPr/>
        </p:nvSpPr>
        <p:spPr>
          <a:xfrm>
            <a:off x="2163220" y="4339157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0DF1151-ADB4-4AE1-AE3A-F72CD83DF4BB}"/>
              </a:ext>
            </a:extLst>
          </p:cNvPr>
          <p:cNvSpPr txBox="1"/>
          <p:nvPr/>
        </p:nvSpPr>
        <p:spPr>
          <a:xfrm>
            <a:off x="5298766" y="3907114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91E17A1-EDFA-45B1-B398-34669749D6C1}"/>
              </a:ext>
            </a:extLst>
          </p:cNvPr>
          <p:cNvSpPr/>
          <p:nvPr/>
        </p:nvSpPr>
        <p:spPr>
          <a:xfrm>
            <a:off x="1708924" y="3919894"/>
            <a:ext cx="4922504" cy="20701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D87460E-05BC-47E0-8EF7-E48F00C4D9E8}"/>
              </a:ext>
            </a:extLst>
          </p:cNvPr>
          <p:cNvSpPr/>
          <p:nvPr/>
        </p:nvSpPr>
        <p:spPr>
          <a:xfrm>
            <a:off x="35098" y="2517686"/>
            <a:ext cx="1641979" cy="6056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146E535-E5D2-4BC1-9EC0-3E64563A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資料處理流程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A24880C-A2E5-456B-9773-B411AF3FD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講者：柯政賢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470EDA8-CFDD-401C-B1AA-698BAF6C1F16}"/>
              </a:ext>
            </a:extLst>
          </p:cNvPr>
          <p:cNvGrpSpPr>
            <a:grpSpLocks/>
          </p:cNvGrpSpPr>
          <p:nvPr/>
        </p:nvGrpSpPr>
        <p:grpSpPr bwMode="auto">
          <a:xfrm>
            <a:off x="10236200" y="2649894"/>
            <a:ext cx="1955800" cy="1955800"/>
            <a:chOff x="2706" y="762"/>
            <a:chExt cx="1232" cy="123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18F67F-ECC1-46C1-BD22-E6447EA228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" y="1194"/>
              <a:ext cx="368" cy="368"/>
            </a:xfrm>
            <a:custGeom>
              <a:avLst/>
              <a:gdLst>
                <a:gd name="T0" fmla="*/ 0 w 368"/>
                <a:gd name="T1" fmla="*/ 184 h 368"/>
                <a:gd name="T2" fmla="*/ 4 w 368"/>
                <a:gd name="T3" fmla="*/ 222 h 368"/>
                <a:gd name="T4" fmla="*/ 14 w 368"/>
                <a:gd name="T5" fmla="*/ 256 h 368"/>
                <a:gd name="T6" fmla="*/ 32 w 368"/>
                <a:gd name="T7" fmla="*/ 286 h 368"/>
                <a:gd name="T8" fmla="*/ 54 w 368"/>
                <a:gd name="T9" fmla="*/ 314 h 368"/>
                <a:gd name="T10" fmla="*/ 82 w 368"/>
                <a:gd name="T11" fmla="*/ 336 h 368"/>
                <a:gd name="T12" fmla="*/ 112 w 368"/>
                <a:gd name="T13" fmla="*/ 354 h 368"/>
                <a:gd name="T14" fmla="*/ 146 w 368"/>
                <a:gd name="T15" fmla="*/ 364 h 368"/>
                <a:gd name="T16" fmla="*/ 184 w 368"/>
                <a:gd name="T17" fmla="*/ 368 h 368"/>
                <a:gd name="T18" fmla="*/ 202 w 368"/>
                <a:gd name="T19" fmla="*/ 368 h 368"/>
                <a:gd name="T20" fmla="*/ 238 w 368"/>
                <a:gd name="T21" fmla="*/ 360 h 368"/>
                <a:gd name="T22" fmla="*/ 272 w 368"/>
                <a:gd name="T23" fmla="*/ 346 h 368"/>
                <a:gd name="T24" fmla="*/ 300 w 368"/>
                <a:gd name="T25" fmla="*/ 326 h 368"/>
                <a:gd name="T26" fmla="*/ 326 w 368"/>
                <a:gd name="T27" fmla="*/ 300 h 368"/>
                <a:gd name="T28" fmla="*/ 346 w 368"/>
                <a:gd name="T29" fmla="*/ 272 h 368"/>
                <a:gd name="T30" fmla="*/ 360 w 368"/>
                <a:gd name="T31" fmla="*/ 238 h 368"/>
                <a:gd name="T32" fmla="*/ 368 w 368"/>
                <a:gd name="T33" fmla="*/ 202 h 368"/>
                <a:gd name="T34" fmla="*/ 368 w 368"/>
                <a:gd name="T35" fmla="*/ 184 h 368"/>
                <a:gd name="T36" fmla="*/ 364 w 368"/>
                <a:gd name="T37" fmla="*/ 146 h 368"/>
                <a:gd name="T38" fmla="*/ 354 w 368"/>
                <a:gd name="T39" fmla="*/ 112 h 368"/>
                <a:gd name="T40" fmla="*/ 336 w 368"/>
                <a:gd name="T41" fmla="*/ 82 h 368"/>
                <a:gd name="T42" fmla="*/ 314 w 368"/>
                <a:gd name="T43" fmla="*/ 54 h 368"/>
                <a:gd name="T44" fmla="*/ 286 w 368"/>
                <a:gd name="T45" fmla="*/ 32 h 368"/>
                <a:gd name="T46" fmla="*/ 256 w 368"/>
                <a:gd name="T47" fmla="*/ 14 h 368"/>
                <a:gd name="T48" fmla="*/ 222 w 368"/>
                <a:gd name="T49" fmla="*/ 4 h 368"/>
                <a:gd name="T50" fmla="*/ 184 w 368"/>
                <a:gd name="T51" fmla="*/ 0 h 368"/>
                <a:gd name="T52" fmla="*/ 166 w 368"/>
                <a:gd name="T53" fmla="*/ 0 h 368"/>
                <a:gd name="T54" fmla="*/ 130 w 368"/>
                <a:gd name="T55" fmla="*/ 8 h 368"/>
                <a:gd name="T56" fmla="*/ 96 w 368"/>
                <a:gd name="T57" fmla="*/ 22 h 368"/>
                <a:gd name="T58" fmla="*/ 68 w 368"/>
                <a:gd name="T59" fmla="*/ 42 h 368"/>
                <a:gd name="T60" fmla="*/ 42 w 368"/>
                <a:gd name="T61" fmla="*/ 68 h 368"/>
                <a:gd name="T62" fmla="*/ 22 w 368"/>
                <a:gd name="T63" fmla="*/ 96 h 368"/>
                <a:gd name="T64" fmla="*/ 8 w 368"/>
                <a:gd name="T65" fmla="*/ 130 h 368"/>
                <a:gd name="T66" fmla="*/ 0 w 368"/>
                <a:gd name="T67" fmla="*/ 166 h 368"/>
                <a:gd name="T68" fmla="*/ 0 w 368"/>
                <a:gd name="T69" fmla="*/ 184 h 368"/>
                <a:gd name="T70" fmla="*/ 80 w 368"/>
                <a:gd name="T71" fmla="*/ 184 h 368"/>
                <a:gd name="T72" fmla="*/ 88 w 368"/>
                <a:gd name="T73" fmla="*/ 144 h 368"/>
                <a:gd name="T74" fmla="*/ 110 w 368"/>
                <a:gd name="T75" fmla="*/ 110 h 368"/>
                <a:gd name="T76" fmla="*/ 144 w 368"/>
                <a:gd name="T77" fmla="*/ 88 h 368"/>
                <a:gd name="T78" fmla="*/ 184 w 368"/>
                <a:gd name="T79" fmla="*/ 80 h 368"/>
                <a:gd name="T80" fmla="*/ 204 w 368"/>
                <a:gd name="T81" fmla="*/ 82 h 368"/>
                <a:gd name="T82" fmla="*/ 242 w 368"/>
                <a:gd name="T83" fmla="*/ 98 h 368"/>
                <a:gd name="T84" fmla="*/ 270 w 368"/>
                <a:gd name="T85" fmla="*/ 126 h 368"/>
                <a:gd name="T86" fmla="*/ 286 w 368"/>
                <a:gd name="T87" fmla="*/ 164 h 368"/>
                <a:gd name="T88" fmla="*/ 288 w 368"/>
                <a:gd name="T89" fmla="*/ 184 h 368"/>
                <a:gd name="T90" fmla="*/ 280 w 368"/>
                <a:gd name="T91" fmla="*/ 224 h 368"/>
                <a:gd name="T92" fmla="*/ 258 w 368"/>
                <a:gd name="T93" fmla="*/ 258 h 368"/>
                <a:gd name="T94" fmla="*/ 224 w 368"/>
                <a:gd name="T95" fmla="*/ 280 h 368"/>
                <a:gd name="T96" fmla="*/ 184 w 368"/>
                <a:gd name="T97" fmla="*/ 288 h 368"/>
                <a:gd name="T98" fmla="*/ 164 w 368"/>
                <a:gd name="T99" fmla="*/ 286 h 368"/>
                <a:gd name="T100" fmla="*/ 126 w 368"/>
                <a:gd name="T101" fmla="*/ 270 h 368"/>
                <a:gd name="T102" fmla="*/ 98 w 368"/>
                <a:gd name="T103" fmla="*/ 242 h 368"/>
                <a:gd name="T104" fmla="*/ 82 w 368"/>
                <a:gd name="T105" fmla="*/ 204 h 368"/>
                <a:gd name="T106" fmla="*/ 80 w 368"/>
                <a:gd name="T107" fmla="*/ 184 h 3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8"/>
                <a:gd name="T163" fmla="*/ 0 h 368"/>
                <a:gd name="T164" fmla="*/ 368 w 368"/>
                <a:gd name="T165" fmla="*/ 368 h 36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8" h="368">
                  <a:moveTo>
                    <a:pt x="0" y="184"/>
                  </a:moveTo>
                  <a:lnTo>
                    <a:pt x="0" y="184"/>
                  </a:lnTo>
                  <a:lnTo>
                    <a:pt x="0" y="202"/>
                  </a:lnTo>
                  <a:lnTo>
                    <a:pt x="4" y="222"/>
                  </a:lnTo>
                  <a:lnTo>
                    <a:pt x="8" y="238"/>
                  </a:lnTo>
                  <a:lnTo>
                    <a:pt x="14" y="256"/>
                  </a:lnTo>
                  <a:lnTo>
                    <a:pt x="22" y="272"/>
                  </a:lnTo>
                  <a:lnTo>
                    <a:pt x="32" y="286"/>
                  </a:lnTo>
                  <a:lnTo>
                    <a:pt x="42" y="300"/>
                  </a:lnTo>
                  <a:lnTo>
                    <a:pt x="54" y="314"/>
                  </a:lnTo>
                  <a:lnTo>
                    <a:pt x="68" y="326"/>
                  </a:lnTo>
                  <a:lnTo>
                    <a:pt x="82" y="336"/>
                  </a:lnTo>
                  <a:lnTo>
                    <a:pt x="96" y="346"/>
                  </a:lnTo>
                  <a:lnTo>
                    <a:pt x="112" y="354"/>
                  </a:lnTo>
                  <a:lnTo>
                    <a:pt x="130" y="360"/>
                  </a:lnTo>
                  <a:lnTo>
                    <a:pt x="146" y="364"/>
                  </a:lnTo>
                  <a:lnTo>
                    <a:pt x="166" y="368"/>
                  </a:lnTo>
                  <a:lnTo>
                    <a:pt x="184" y="368"/>
                  </a:lnTo>
                  <a:lnTo>
                    <a:pt x="202" y="368"/>
                  </a:lnTo>
                  <a:lnTo>
                    <a:pt x="222" y="364"/>
                  </a:lnTo>
                  <a:lnTo>
                    <a:pt x="238" y="360"/>
                  </a:lnTo>
                  <a:lnTo>
                    <a:pt x="256" y="354"/>
                  </a:lnTo>
                  <a:lnTo>
                    <a:pt x="272" y="346"/>
                  </a:lnTo>
                  <a:lnTo>
                    <a:pt x="286" y="336"/>
                  </a:lnTo>
                  <a:lnTo>
                    <a:pt x="300" y="326"/>
                  </a:lnTo>
                  <a:lnTo>
                    <a:pt x="314" y="314"/>
                  </a:lnTo>
                  <a:lnTo>
                    <a:pt x="326" y="300"/>
                  </a:lnTo>
                  <a:lnTo>
                    <a:pt x="336" y="286"/>
                  </a:lnTo>
                  <a:lnTo>
                    <a:pt x="346" y="272"/>
                  </a:lnTo>
                  <a:lnTo>
                    <a:pt x="354" y="256"/>
                  </a:lnTo>
                  <a:lnTo>
                    <a:pt x="360" y="238"/>
                  </a:lnTo>
                  <a:lnTo>
                    <a:pt x="364" y="222"/>
                  </a:lnTo>
                  <a:lnTo>
                    <a:pt x="368" y="202"/>
                  </a:lnTo>
                  <a:lnTo>
                    <a:pt x="368" y="184"/>
                  </a:lnTo>
                  <a:lnTo>
                    <a:pt x="368" y="166"/>
                  </a:lnTo>
                  <a:lnTo>
                    <a:pt x="364" y="146"/>
                  </a:lnTo>
                  <a:lnTo>
                    <a:pt x="360" y="130"/>
                  </a:lnTo>
                  <a:lnTo>
                    <a:pt x="354" y="112"/>
                  </a:lnTo>
                  <a:lnTo>
                    <a:pt x="346" y="96"/>
                  </a:lnTo>
                  <a:lnTo>
                    <a:pt x="336" y="82"/>
                  </a:lnTo>
                  <a:lnTo>
                    <a:pt x="326" y="68"/>
                  </a:lnTo>
                  <a:lnTo>
                    <a:pt x="314" y="54"/>
                  </a:lnTo>
                  <a:lnTo>
                    <a:pt x="300" y="42"/>
                  </a:lnTo>
                  <a:lnTo>
                    <a:pt x="286" y="32"/>
                  </a:lnTo>
                  <a:lnTo>
                    <a:pt x="272" y="22"/>
                  </a:lnTo>
                  <a:lnTo>
                    <a:pt x="256" y="14"/>
                  </a:lnTo>
                  <a:lnTo>
                    <a:pt x="238" y="8"/>
                  </a:lnTo>
                  <a:lnTo>
                    <a:pt x="222" y="4"/>
                  </a:lnTo>
                  <a:lnTo>
                    <a:pt x="202" y="0"/>
                  </a:lnTo>
                  <a:lnTo>
                    <a:pt x="184" y="0"/>
                  </a:lnTo>
                  <a:lnTo>
                    <a:pt x="166" y="0"/>
                  </a:lnTo>
                  <a:lnTo>
                    <a:pt x="146" y="4"/>
                  </a:lnTo>
                  <a:lnTo>
                    <a:pt x="130" y="8"/>
                  </a:lnTo>
                  <a:lnTo>
                    <a:pt x="112" y="14"/>
                  </a:lnTo>
                  <a:lnTo>
                    <a:pt x="96" y="22"/>
                  </a:lnTo>
                  <a:lnTo>
                    <a:pt x="82" y="32"/>
                  </a:lnTo>
                  <a:lnTo>
                    <a:pt x="68" y="42"/>
                  </a:lnTo>
                  <a:lnTo>
                    <a:pt x="54" y="54"/>
                  </a:lnTo>
                  <a:lnTo>
                    <a:pt x="42" y="68"/>
                  </a:lnTo>
                  <a:lnTo>
                    <a:pt x="32" y="82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8" y="130"/>
                  </a:lnTo>
                  <a:lnTo>
                    <a:pt x="4" y="146"/>
                  </a:lnTo>
                  <a:lnTo>
                    <a:pt x="0" y="166"/>
                  </a:lnTo>
                  <a:lnTo>
                    <a:pt x="0" y="184"/>
                  </a:lnTo>
                  <a:close/>
                  <a:moveTo>
                    <a:pt x="80" y="184"/>
                  </a:moveTo>
                  <a:lnTo>
                    <a:pt x="80" y="184"/>
                  </a:lnTo>
                  <a:lnTo>
                    <a:pt x="82" y="164"/>
                  </a:lnTo>
                  <a:lnTo>
                    <a:pt x="88" y="144"/>
                  </a:lnTo>
                  <a:lnTo>
                    <a:pt x="98" y="126"/>
                  </a:lnTo>
                  <a:lnTo>
                    <a:pt x="110" y="110"/>
                  </a:lnTo>
                  <a:lnTo>
                    <a:pt x="126" y="98"/>
                  </a:lnTo>
                  <a:lnTo>
                    <a:pt x="144" y="88"/>
                  </a:lnTo>
                  <a:lnTo>
                    <a:pt x="164" y="82"/>
                  </a:lnTo>
                  <a:lnTo>
                    <a:pt x="184" y="80"/>
                  </a:lnTo>
                  <a:lnTo>
                    <a:pt x="204" y="82"/>
                  </a:lnTo>
                  <a:lnTo>
                    <a:pt x="224" y="88"/>
                  </a:lnTo>
                  <a:lnTo>
                    <a:pt x="242" y="98"/>
                  </a:lnTo>
                  <a:lnTo>
                    <a:pt x="258" y="110"/>
                  </a:lnTo>
                  <a:lnTo>
                    <a:pt x="270" y="126"/>
                  </a:lnTo>
                  <a:lnTo>
                    <a:pt x="280" y="144"/>
                  </a:lnTo>
                  <a:lnTo>
                    <a:pt x="286" y="164"/>
                  </a:lnTo>
                  <a:lnTo>
                    <a:pt x="288" y="184"/>
                  </a:lnTo>
                  <a:lnTo>
                    <a:pt x="286" y="204"/>
                  </a:lnTo>
                  <a:lnTo>
                    <a:pt x="280" y="224"/>
                  </a:lnTo>
                  <a:lnTo>
                    <a:pt x="270" y="242"/>
                  </a:lnTo>
                  <a:lnTo>
                    <a:pt x="258" y="258"/>
                  </a:lnTo>
                  <a:lnTo>
                    <a:pt x="242" y="270"/>
                  </a:lnTo>
                  <a:lnTo>
                    <a:pt x="224" y="280"/>
                  </a:lnTo>
                  <a:lnTo>
                    <a:pt x="204" y="286"/>
                  </a:lnTo>
                  <a:lnTo>
                    <a:pt x="184" y="288"/>
                  </a:lnTo>
                  <a:lnTo>
                    <a:pt x="164" y="286"/>
                  </a:lnTo>
                  <a:lnTo>
                    <a:pt x="144" y="280"/>
                  </a:lnTo>
                  <a:lnTo>
                    <a:pt x="126" y="270"/>
                  </a:lnTo>
                  <a:lnTo>
                    <a:pt x="110" y="258"/>
                  </a:lnTo>
                  <a:lnTo>
                    <a:pt x="98" y="242"/>
                  </a:lnTo>
                  <a:lnTo>
                    <a:pt x="88" y="224"/>
                  </a:lnTo>
                  <a:lnTo>
                    <a:pt x="82" y="204"/>
                  </a:lnTo>
                  <a:lnTo>
                    <a:pt x="80" y="184"/>
                  </a:lnTo>
                  <a:close/>
                </a:path>
              </a:pathLst>
            </a:custGeom>
            <a:solidFill>
              <a:srgbClr val="654E2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36BAA77-EC21-44FF-91F8-F4695C31A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4" y="1050"/>
              <a:ext cx="656" cy="656"/>
            </a:xfrm>
            <a:custGeom>
              <a:avLst/>
              <a:gdLst>
                <a:gd name="T0" fmla="*/ 2 w 656"/>
                <a:gd name="T1" fmla="*/ 362 h 656"/>
                <a:gd name="T2" fmla="*/ 26 w 656"/>
                <a:gd name="T3" fmla="*/ 456 h 656"/>
                <a:gd name="T4" fmla="*/ 74 w 656"/>
                <a:gd name="T5" fmla="*/ 536 h 656"/>
                <a:gd name="T6" fmla="*/ 144 w 656"/>
                <a:gd name="T7" fmla="*/ 600 h 656"/>
                <a:gd name="T8" fmla="*/ 230 w 656"/>
                <a:gd name="T9" fmla="*/ 642 h 656"/>
                <a:gd name="T10" fmla="*/ 328 w 656"/>
                <a:gd name="T11" fmla="*/ 656 h 656"/>
                <a:gd name="T12" fmla="*/ 394 w 656"/>
                <a:gd name="T13" fmla="*/ 650 h 656"/>
                <a:gd name="T14" fmla="*/ 484 w 656"/>
                <a:gd name="T15" fmla="*/ 616 h 656"/>
                <a:gd name="T16" fmla="*/ 560 w 656"/>
                <a:gd name="T17" fmla="*/ 560 h 656"/>
                <a:gd name="T18" fmla="*/ 616 w 656"/>
                <a:gd name="T19" fmla="*/ 484 h 656"/>
                <a:gd name="T20" fmla="*/ 650 w 656"/>
                <a:gd name="T21" fmla="*/ 394 h 656"/>
                <a:gd name="T22" fmla="*/ 656 w 656"/>
                <a:gd name="T23" fmla="*/ 328 h 656"/>
                <a:gd name="T24" fmla="*/ 642 w 656"/>
                <a:gd name="T25" fmla="*/ 230 h 656"/>
                <a:gd name="T26" fmla="*/ 600 w 656"/>
                <a:gd name="T27" fmla="*/ 144 h 656"/>
                <a:gd name="T28" fmla="*/ 536 w 656"/>
                <a:gd name="T29" fmla="*/ 74 h 656"/>
                <a:gd name="T30" fmla="*/ 456 w 656"/>
                <a:gd name="T31" fmla="*/ 26 h 656"/>
                <a:gd name="T32" fmla="*/ 362 w 656"/>
                <a:gd name="T33" fmla="*/ 2 h 656"/>
                <a:gd name="T34" fmla="*/ 294 w 656"/>
                <a:gd name="T35" fmla="*/ 2 h 656"/>
                <a:gd name="T36" fmla="*/ 200 w 656"/>
                <a:gd name="T37" fmla="*/ 26 h 656"/>
                <a:gd name="T38" fmla="*/ 120 w 656"/>
                <a:gd name="T39" fmla="*/ 74 h 656"/>
                <a:gd name="T40" fmla="*/ 56 w 656"/>
                <a:gd name="T41" fmla="*/ 144 h 656"/>
                <a:gd name="T42" fmla="*/ 14 w 656"/>
                <a:gd name="T43" fmla="*/ 230 h 656"/>
                <a:gd name="T44" fmla="*/ 0 w 656"/>
                <a:gd name="T45" fmla="*/ 328 h 656"/>
                <a:gd name="T46" fmla="*/ 80 w 656"/>
                <a:gd name="T47" fmla="*/ 328 h 656"/>
                <a:gd name="T48" fmla="*/ 92 w 656"/>
                <a:gd name="T49" fmla="*/ 254 h 656"/>
                <a:gd name="T50" fmla="*/ 122 w 656"/>
                <a:gd name="T51" fmla="*/ 190 h 656"/>
                <a:gd name="T52" fmla="*/ 170 w 656"/>
                <a:gd name="T53" fmla="*/ 136 h 656"/>
                <a:gd name="T54" fmla="*/ 232 w 656"/>
                <a:gd name="T55" fmla="*/ 100 h 656"/>
                <a:gd name="T56" fmla="*/ 302 w 656"/>
                <a:gd name="T57" fmla="*/ 82 h 656"/>
                <a:gd name="T58" fmla="*/ 354 w 656"/>
                <a:gd name="T59" fmla="*/ 82 h 656"/>
                <a:gd name="T60" fmla="*/ 424 w 656"/>
                <a:gd name="T61" fmla="*/ 100 h 656"/>
                <a:gd name="T62" fmla="*/ 486 w 656"/>
                <a:gd name="T63" fmla="*/ 136 h 656"/>
                <a:gd name="T64" fmla="*/ 534 w 656"/>
                <a:gd name="T65" fmla="*/ 190 h 656"/>
                <a:gd name="T66" fmla="*/ 564 w 656"/>
                <a:gd name="T67" fmla="*/ 254 h 656"/>
                <a:gd name="T68" fmla="*/ 576 w 656"/>
                <a:gd name="T69" fmla="*/ 328 h 656"/>
                <a:gd name="T70" fmla="*/ 570 w 656"/>
                <a:gd name="T71" fmla="*/ 378 h 656"/>
                <a:gd name="T72" fmla="*/ 546 w 656"/>
                <a:gd name="T73" fmla="*/ 446 h 656"/>
                <a:gd name="T74" fmla="*/ 504 w 656"/>
                <a:gd name="T75" fmla="*/ 504 h 656"/>
                <a:gd name="T76" fmla="*/ 446 w 656"/>
                <a:gd name="T77" fmla="*/ 546 h 656"/>
                <a:gd name="T78" fmla="*/ 378 w 656"/>
                <a:gd name="T79" fmla="*/ 570 h 656"/>
                <a:gd name="T80" fmla="*/ 328 w 656"/>
                <a:gd name="T81" fmla="*/ 576 h 656"/>
                <a:gd name="T82" fmla="*/ 254 w 656"/>
                <a:gd name="T83" fmla="*/ 564 h 656"/>
                <a:gd name="T84" fmla="*/ 190 w 656"/>
                <a:gd name="T85" fmla="*/ 534 h 656"/>
                <a:gd name="T86" fmla="*/ 136 w 656"/>
                <a:gd name="T87" fmla="*/ 486 h 656"/>
                <a:gd name="T88" fmla="*/ 100 w 656"/>
                <a:gd name="T89" fmla="*/ 424 h 656"/>
                <a:gd name="T90" fmla="*/ 82 w 656"/>
                <a:gd name="T91" fmla="*/ 354 h 6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56"/>
                <a:gd name="T139" fmla="*/ 0 h 656"/>
                <a:gd name="T140" fmla="*/ 656 w 656"/>
                <a:gd name="T141" fmla="*/ 656 h 65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56" h="656">
                  <a:moveTo>
                    <a:pt x="0" y="328"/>
                  </a:moveTo>
                  <a:lnTo>
                    <a:pt x="0" y="328"/>
                  </a:lnTo>
                  <a:lnTo>
                    <a:pt x="2" y="362"/>
                  </a:lnTo>
                  <a:lnTo>
                    <a:pt x="6" y="394"/>
                  </a:lnTo>
                  <a:lnTo>
                    <a:pt x="14" y="426"/>
                  </a:lnTo>
                  <a:lnTo>
                    <a:pt x="26" y="456"/>
                  </a:lnTo>
                  <a:lnTo>
                    <a:pt x="40" y="484"/>
                  </a:lnTo>
                  <a:lnTo>
                    <a:pt x="56" y="512"/>
                  </a:lnTo>
                  <a:lnTo>
                    <a:pt x="74" y="536"/>
                  </a:lnTo>
                  <a:lnTo>
                    <a:pt x="96" y="560"/>
                  </a:lnTo>
                  <a:lnTo>
                    <a:pt x="120" y="582"/>
                  </a:lnTo>
                  <a:lnTo>
                    <a:pt x="144" y="600"/>
                  </a:lnTo>
                  <a:lnTo>
                    <a:pt x="172" y="616"/>
                  </a:lnTo>
                  <a:lnTo>
                    <a:pt x="200" y="630"/>
                  </a:lnTo>
                  <a:lnTo>
                    <a:pt x="230" y="642"/>
                  </a:lnTo>
                  <a:lnTo>
                    <a:pt x="262" y="650"/>
                  </a:lnTo>
                  <a:lnTo>
                    <a:pt x="294" y="654"/>
                  </a:lnTo>
                  <a:lnTo>
                    <a:pt x="328" y="656"/>
                  </a:lnTo>
                  <a:lnTo>
                    <a:pt x="362" y="654"/>
                  </a:lnTo>
                  <a:lnTo>
                    <a:pt x="394" y="650"/>
                  </a:lnTo>
                  <a:lnTo>
                    <a:pt x="426" y="642"/>
                  </a:lnTo>
                  <a:lnTo>
                    <a:pt x="456" y="630"/>
                  </a:lnTo>
                  <a:lnTo>
                    <a:pt x="484" y="616"/>
                  </a:lnTo>
                  <a:lnTo>
                    <a:pt x="512" y="600"/>
                  </a:lnTo>
                  <a:lnTo>
                    <a:pt x="536" y="582"/>
                  </a:lnTo>
                  <a:lnTo>
                    <a:pt x="560" y="560"/>
                  </a:lnTo>
                  <a:lnTo>
                    <a:pt x="582" y="536"/>
                  </a:lnTo>
                  <a:lnTo>
                    <a:pt x="600" y="512"/>
                  </a:lnTo>
                  <a:lnTo>
                    <a:pt x="616" y="484"/>
                  </a:lnTo>
                  <a:lnTo>
                    <a:pt x="630" y="456"/>
                  </a:lnTo>
                  <a:lnTo>
                    <a:pt x="642" y="426"/>
                  </a:lnTo>
                  <a:lnTo>
                    <a:pt x="650" y="394"/>
                  </a:lnTo>
                  <a:lnTo>
                    <a:pt x="654" y="362"/>
                  </a:lnTo>
                  <a:lnTo>
                    <a:pt x="656" y="328"/>
                  </a:lnTo>
                  <a:lnTo>
                    <a:pt x="654" y="294"/>
                  </a:lnTo>
                  <a:lnTo>
                    <a:pt x="650" y="262"/>
                  </a:lnTo>
                  <a:lnTo>
                    <a:pt x="642" y="230"/>
                  </a:lnTo>
                  <a:lnTo>
                    <a:pt x="630" y="200"/>
                  </a:lnTo>
                  <a:lnTo>
                    <a:pt x="616" y="172"/>
                  </a:lnTo>
                  <a:lnTo>
                    <a:pt x="600" y="144"/>
                  </a:lnTo>
                  <a:lnTo>
                    <a:pt x="582" y="120"/>
                  </a:lnTo>
                  <a:lnTo>
                    <a:pt x="560" y="96"/>
                  </a:lnTo>
                  <a:lnTo>
                    <a:pt x="536" y="74"/>
                  </a:lnTo>
                  <a:lnTo>
                    <a:pt x="512" y="56"/>
                  </a:lnTo>
                  <a:lnTo>
                    <a:pt x="484" y="40"/>
                  </a:lnTo>
                  <a:lnTo>
                    <a:pt x="456" y="26"/>
                  </a:lnTo>
                  <a:lnTo>
                    <a:pt x="426" y="14"/>
                  </a:lnTo>
                  <a:lnTo>
                    <a:pt x="394" y="6"/>
                  </a:lnTo>
                  <a:lnTo>
                    <a:pt x="362" y="2"/>
                  </a:lnTo>
                  <a:lnTo>
                    <a:pt x="328" y="0"/>
                  </a:lnTo>
                  <a:lnTo>
                    <a:pt x="294" y="2"/>
                  </a:lnTo>
                  <a:lnTo>
                    <a:pt x="262" y="6"/>
                  </a:lnTo>
                  <a:lnTo>
                    <a:pt x="230" y="14"/>
                  </a:lnTo>
                  <a:lnTo>
                    <a:pt x="200" y="26"/>
                  </a:lnTo>
                  <a:lnTo>
                    <a:pt x="172" y="40"/>
                  </a:lnTo>
                  <a:lnTo>
                    <a:pt x="144" y="56"/>
                  </a:lnTo>
                  <a:lnTo>
                    <a:pt x="120" y="74"/>
                  </a:lnTo>
                  <a:lnTo>
                    <a:pt x="96" y="96"/>
                  </a:lnTo>
                  <a:lnTo>
                    <a:pt x="74" y="120"/>
                  </a:lnTo>
                  <a:lnTo>
                    <a:pt x="56" y="144"/>
                  </a:lnTo>
                  <a:lnTo>
                    <a:pt x="40" y="172"/>
                  </a:lnTo>
                  <a:lnTo>
                    <a:pt x="26" y="200"/>
                  </a:lnTo>
                  <a:lnTo>
                    <a:pt x="14" y="230"/>
                  </a:lnTo>
                  <a:lnTo>
                    <a:pt x="6" y="262"/>
                  </a:lnTo>
                  <a:lnTo>
                    <a:pt x="2" y="294"/>
                  </a:lnTo>
                  <a:lnTo>
                    <a:pt x="0" y="328"/>
                  </a:lnTo>
                  <a:close/>
                  <a:moveTo>
                    <a:pt x="80" y="328"/>
                  </a:moveTo>
                  <a:lnTo>
                    <a:pt x="80" y="328"/>
                  </a:lnTo>
                  <a:lnTo>
                    <a:pt x="82" y="302"/>
                  </a:lnTo>
                  <a:lnTo>
                    <a:pt x="86" y="278"/>
                  </a:lnTo>
                  <a:lnTo>
                    <a:pt x="92" y="254"/>
                  </a:lnTo>
                  <a:lnTo>
                    <a:pt x="100" y="232"/>
                  </a:lnTo>
                  <a:lnTo>
                    <a:pt x="110" y="210"/>
                  </a:lnTo>
                  <a:lnTo>
                    <a:pt x="122" y="190"/>
                  </a:lnTo>
                  <a:lnTo>
                    <a:pt x="136" y="170"/>
                  </a:lnTo>
                  <a:lnTo>
                    <a:pt x="152" y="152"/>
                  </a:lnTo>
                  <a:lnTo>
                    <a:pt x="170" y="136"/>
                  </a:lnTo>
                  <a:lnTo>
                    <a:pt x="190" y="122"/>
                  </a:lnTo>
                  <a:lnTo>
                    <a:pt x="210" y="110"/>
                  </a:lnTo>
                  <a:lnTo>
                    <a:pt x="232" y="100"/>
                  </a:lnTo>
                  <a:lnTo>
                    <a:pt x="254" y="92"/>
                  </a:lnTo>
                  <a:lnTo>
                    <a:pt x="278" y="86"/>
                  </a:lnTo>
                  <a:lnTo>
                    <a:pt x="302" y="82"/>
                  </a:lnTo>
                  <a:lnTo>
                    <a:pt x="328" y="80"/>
                  </a:lnTo>
                  <a:lnTo>
                    <a:pt x="354" y="82"/>
                  </a:lnTo>
                  <a:lnTo>
                    <a:pt x="378" y="86"/>
                  </a:lnTo>
                  <a:lnTo>
                    <a:pt x="402" y="92"/>
                  </a:lnTo>
                  <a:lnTo>
                    <a:pt x="424" y="100"/>
                  </a:lnTo>
                  <a:lnTo>
                    <a:pt x="446" y="110"/>
                  </a:lnTo>
                  <a:lnTo>
                    <a:pt x="466" y="122"/>
                  </a:lnTo>
                  <a:lnTo>
                    <a:pt x="486" y="136"/>
                  </a:lnTo>
                  <a:lnTo>
                    <a:pt x="504" y="152"/>
                  </a:lnTo>
                  <a:lnTo>
                    <a:pt x="520" y="170"/>
                  </a:lnTo>
                  <a:lnTo>
                    <a:pt x="534" y="190"/>
                  </a:lnTo>
                  <a:lnTo>
                    <a:pt x="546" y="210"/>
                  </a:lnTo>
                  <a:lnTo>
                    <a:pt x="556" y="232"/>
                  </a:lnTo>
                  <a:lnTo>
                    <a:pt x="564" y="254"/>
                  </a:lnTo>
                  <a:lnTo>
                    <a:pt x="570" y="278"/>
                  </a:lnTo>
                  <a:lnTo>
                    <a:pt x="574" y="302"/>
                  </a:lnTo>
                  <a:lnTo>
                    <a:pt x="576" y="328"/>
                  </a:lnTo>
                  <a:lnTo>
                    <a:pt x="574" y="354"/>
                  </a:lnTo>
                  <a:lnTo>
                    <a:pt x="570" y="378"/>
                  </a:lnTo>
                  <a:lnTo>
                    <a:pt x="564" y="402"/>
                  </a:lnTo>
                  <a:lnTo>
                    <a:pt x="556" y="424"/>
                  </a:lnTo>
                  <a:lnTo>
                    <a:pt x="546" y="446"/>
                  </a:lnTo>
                  <a:lnTo>
                    <a:pt x="534" y="466"/>
                  </a:lnTo>
                  <a:lnTo>
                    <a:pt x="520" y="486"/>
                  </a:lnTo>
                  <a:lnTo>
                    <a:pt x="504" y="504"/>
                  </a:lnTo>
                  <a:lnTo>
                    <a:pt x="486" y="520"/>
                  </a:lnTo>
                  <a:lnTo>
                    <a:pt x="466" y="534"/>
                  </a:lnTo>
                  <a:lnTo>
                    <a:pt x="446" y="546"/>
                  </a:lnTo>
                  <a:lnTo>
                    <a:pt x="424" y="556"/>
                  </a:lnTo>
                  <a:lnTo>
                    <a:pt x="402" y="564"/>
                  </a:lnTo>
                  <a:lnTo>
                    <a:pt x="378" y="570"/>
                  </a:lnTo>
                  <a:lnTo>
                    <a:pt x="354" y="574"/>
                  </a:lnTo>
                  <a:lnTo>
                    <a:pt x="328" y="576"/>
                  </a:lnTo>
                  <a:lnTo>
                    <a:pt x="302" y="574"/>
                  </a:lnTo>
                  <a:lnTo>
                    <a:pt x="278" y="570"/>
                  </a:lnTo>
                  <a:lnTo>
                    <a:pt x="254" y="564"/>
                  </a:lnTo>
                  <a:lnTo>
                    <a:pt x="232" y="556"/>
                  </a:lnTo>
                  <a:lnTo>
                    <a:pt x="210" y="546"/>
                  </a:lnTo>
                  <a:lnTo>
                    <a:pt x="190" y="534"/>
                  </a:lnTo>
                  <a:lnTo>
                    <a:pt x="170" y="520"/>
                  </a:lnTo>
                  <a:lnTo>
                    <a:pt x="152" y="504"/>
                  </a:lnTo>
                  <a:lnTo>
                    <a:pt x="136" y="486"/>
                  </a:lnTo>
                  <a:lnTo>
                    <a:pt x="122" y="466"/>
                  </a:lnTo>
                  <a:lnTo>
                    <a:pt x="110" y="446"/>
                  </a:lnTo>
                  <a:lnTo>
                    <a:pt x="100" y="424"/>
                  </a:lnTo>
                  <a:lnTo>
                    <a:pt x="92" y="402"/>
                  </a:lnTo>
                  <a:lnTo>
                    <a:pt x="86" y="378"/>
                  </a:lnTo>
                  <a:lnTo>
                    <a:pt x="82" y="354"/>
                  </a:lnTo>
                  <a:lnTo>
                    <a:pt x="80" y="328"/>
                  </a:lnTo>
                  <a:close/>
                </a:path>
              </a:pathLst>
            </a:custGeom>
            <a:solidFill>
              <a:srgbClr val="654E25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D54827-FE92-4F8E-987B-7846A9522C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0" y="906"/>
              <a:ext cx="944" cy="944"/>
            </a:xfrm>
            <a:custGeom>
              <a:avLst/>
              <a:gdLst>
                <a:gd name="T0" fmla="*/ 0 w 944"/>
                <a:gd name="T1" fmla="*/ 496 h 944"/>
                <a:gd name="T2" fmla="*/ 10 w 944"/>
                <a:gd name="T3" fmla="*/ 568 h 944"/>
                <a:gd name="T4" fmla="*/ 58 w 944"/>
                <a:gd name="T5" fmla="*/ 696 h 944"/>
                <a:gd name="T6" fmla="*/ 138 w 944"/>
                <a:gd name="T7" fmla="*/ 806 h 944"/>
                <a:gd name="T8" fmla="*/ 248 w 944"/>
                <a:gd name="T9" fmla="*/ 886 h 944"/>
                <a:gd name="T10" fmla="*/ 376 w 944"/>
                <a:gd name="T11" fmla="*/ 934 h 944"/>
                <a:gd name="T12" fmla="*/ 448 w 944"/>
                <a:gd name="T13" fmla="*/ 944 h 944"/>
                <a:gd name="T14" fmla="*/ 496 w 944"/>
                <a:gd name="T15" fmla="*/ 944 h 944"/>
                <a:gd name="T16" fmla="*/ 568 w 944"/>
                <a:gd name="T17" fmla="*/ 934 h 944"/>
                <a:gd name="T18" fmla="*/ 696 w 944"/>
                <a:gd name="T19" fmla="*/ 886 h 944"/>
                <a:gd name="T20" fmla="*/ 806 w 944"/>
                <a:gd name="T21" fmla="*/ 806 h 944"/>
                <a:gd name="T22" fmla="*/ 886 w 944"/>
                <a:gd name="T23" fmla="*/ 696 h 944"/>
                <a:gd name="T24" fmla="*/ 934 w 944"/>
                <a:gd name="T25" fmla="*/ 568 h 944"/>
                <a:gd name="T26" fmla="*/ 944 w 944"/>
                <a:gd name="T27" fmla="*/ 496 h 944"/>
                <a:gd name="T28" fmla="*/ 944 w 944"/>
                <a:gd name="T29" fmla="*/ 448 h 944"/>
                <a:gd name="T30" fmla="*/ 934 w 944"/>
                <a:gd name="T31" fmla="*/ 376 h 944"/>
                <a:gd name="T32" fmla="*/ 886 w 944"/>
                <a:gd name="T33" fmla="*/ 248 h 944"/>
                <a:gd name="T34" fmla="*/ 806 w 944"/>
                <a:gd name="T35" fmla="*/ 138 h 944"/>
                <a:gd name="T36" fmla="*/ 696 w 944"/>
                <a:gd name="T37" fmla="*/ 58 h 944"/>
                <a:gd name="T38" fmla="*/ 568 w 944"/>
                <a:gd name="T39" fmla="*/ 10 h 944"/>
                <a:gd name="T40" fmla="*/ 496 w 944"/>
                <a:gd name="T41" fmla="*/ 0 h 944"/>
                <a:gd name="T42" fmla="*/ 448 w 944"/>
                <a:gd name="T43" fmla="*/ 0 h 944"/>
                <a:gd name="T44" fmla="*/ 376 w 944"/>
                <a:gd name="T45" fmla="*/ 10 h 944"/>
                <a:gd name="T46" fmla="*/ 248 w 944"/>
                <a:gd name="T47" fmla="*/ 58 h 944"/>
                <a:gd name="T48" fmla="*/ 138 w 944"/>
                <a:gd name="T49" fmla="*/ 138 h 944"/>
                <a:gd name="T50" fmla="*/ 58 w 944"/>
                <a:gd name="T51" fmla="*/ 248 h 944"/>
                <a:gd name="T52" fmla="*/ 10 w 944"/>
                <a:gd name="T53" fmla="*/ 376 h 944"/>
                <a:gd name="T54" fmla="*/ 0 w 944"/>
                <a:gd name="T55" fmla="*/ 448 h 944"/>
                <a:gd name="T56" fmla="*/ 80 w 944"/>
                <a:gd name="T57" fmla="*/ 472 h 944"/>
                <a:gd name="T58" fmla="*/ 88 w 944"/>
                <a:gd name="T59" fmla="*/ 394 h 944"/>
                <a:gd name="T60" fmla="*/ 128 w 944"/>
                <a:gd name="T61" fmla="*/ 286 h 944"/>
                <a:gd name="T62" fmla="*/ 194 w 944"/>
                <a:gd name="T63" fmla="*/ 194 h 944"/>
                <a:gd name="T64" fmla="*/ 286 w 944"/>
                <a:gd name="T65" fmla="*/ 128 h 944"/>
                <a:gd name="T66" fmla="*/ 394 w 944"/>
                <a:gd name="T67" fmla="*/ 88 h 944"/>
                <a:gd name="T68" fmla="*/ 472 w 944"/>
                <a:gd name="T69" fmla="*/ 80 h 944"/>
                <a:gd name="T70" fmla="*/ 588 w 944"/>
                <a:gd name="T71" fmla="*/ 98 h 944"/>
                <a:gd name="T72" fmla="*/ 692 w 944"/>
                <a:gd name="T73" fmla="*/ 148 h 944"/>
                <a:gd name="T74" fmla="*/ 774 w 944"/>
                <a:gd name="T75" fmla="*/ 222 h 944"/>
                <a:gd name="T76" fmla="*/ 834 w 944"/>
                <a:gd name="T77" fmla="*/ 320 h 944"/>
                <a:gd name="T78" fmla="*/ 862 w 944"/>
                <a:gd name="T79" fmla="*/ 432 h 944"/>
                <a:gd name="T80" fmla="*/ 862 w 944"/>
                <a:gd name="T81" fmla="*/ 512 h 944"/>
                <a:gd name="T82" fmla="*/ 834 w 944"/>
                <a:gd name="T83" fmla="*/ 624 h 944"/>
                <a:gd name="T84" fmla="*/ 774 w 944"/>
                <a:gd name="T85" fmla="*/ 722 h 944"/>
                <a:gd name="T86" fmla="*/ 692 w 944"/>
                <a:gd name="T87" fmla="*/ 796 h 944"/>
                <a:gd name="T88" fmla="*/ 588 w 944"/>
                <a:gd name="T89" fmla="*/ 846 h 944"/>
                <a:gd name="T90" fmla="*/ 472 w 944"/>
                <a:gd name="T91" fmla="*/ 864 h 944"/>
                <a:gd name="T92" fmla="*/ 394 w 944"/>
                <a:gd name="T93" fmla="*/ 856 h 944"/>
                <a:gd name="T94" fmla="*/ 286 w 944"/>
                <a:gd name="T95" fmla="*/ 816 h 944"/>
                <a:gd name="T96" fmla="*/ 194 w 944"/>
                <a:gd name="T97" fmla="*/ 750 h 944"/>
                <a:gd name="T98" fmla="*/ 128 w 944"/>
                <a:gd name="T99" fmla="*/ 658 h 944"/>
                <a:gd name="T100" fmla="*/ 88 w 944"/>
                <a:gd name="T101" fmla="*/ 550 h 944"/>
                <a:gd name="T102" fmla="*/ 80 w 944"/>
                <a:gd name="T103" fmla="*/ 472 h 9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44"/>
                <a:gd name="T157" fmla="*/ 0 h 944"/>
                <a:gd name="T158" fmla="*/ 944 w 944"/>
                <a:gd name="T159" fmla="*/ 944 h 94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44" h="944">
                  <a:moveTo>
                    <a:pt x="0" y="472"/>
                  </a:moveTo>
                  <a:lnTo>
                    <a:pt x="0" y="472"/>
                  </a:lnTo>
                  <a:lnTo>
                    <a:pt x="0" y="496"/>
                  </a:lnTo>
                  <a:lnTo>
                    <a:pt x="2" y="520"/>
                  </a:lnTo>
                  <a:lnTo>
                    <a:pt x="6" y="544"/>
                  </a:lnTo>
                  <a:lnTo>
                    <a:pt x="10" y="568"/>
                  </a:lnTo>
                  <a:lnTo>
                    <a:pt x="22" y="612"/>
                  </a:lnTo>
                  <a:lnTo>
                    <a:pt x="38" y="656"/>
                  </a:lnTo>
                  <a:lnTo>
                    <a:pt x="58" y="696"/>
                  </a:lnTo>
                  <a:lnTo>
                    <a:pt x="80" y="736"/>
                  </a:lnTo>
                  <a:lnTo>
                    <a:pt x="108" y="772"/>
                  </a:lnTo>
                  <a:lnTo>
                    <a:pt x="138" y="806"/>
                  </a:lnTo>
                  <a:lnTo>
                    <a:pt x="172" y="836"/>
                  </a:lnTo>
                  <a:lnTo>
                    <a:pt x="208" y="864"/>
                  </a:lnTo>
                  <a:lnTo>
                    <a:pt x="248" y="886"/>
                  </a:lnTo>
                  <a:lnTo>
                    <a:pt x="288" y="906"/>
                  </a:lnTo>
                  <a:lnTo>
                    <a:pt x="332" y="922"/>
                  </a:lnTo>
                  <a:lnTo>
                    <a:pt x="376" y="934"/>
                  </a:lnTo>
                  <a:lnTo>
                    <a:pt x="400" y="938"/>
                  </a:lnTo>
                  <a:lnTo>
                    <a:pt x="424" y="942"/>
                  </a:lnTo>
                  <a:lnTo>
                    <a:pt x="448" y="944"/>
                  </a:lnTo>
                  <a:lnTo>
                    <a:pt x="472" y="944"/>
                  </a:lnTo>
                  <a:lnTo>
                    <a:pt x="496" y="944"/>
                  </a:lnTo>
                  <a:lnTo>
                    <a:pt x="520" y="942"/>
                  </a:lnTo>
                  <a:lnTo>
                    <a:pt x="544" y="938"/>
                  </a:lnTo>
                  <a:lnTo>
                    <a:pt x="568" y="934"/>
                  </a:lnTo>
                  <a:lnTo>
                    <a:pt x="612" y="922"/>
                  </a:lnTo>
                  <a:lnTo>
                    <a:pt x="656" y="906"/>
                  </a:lnTo>
                  <a:lnTo>
                    <a:pt x="696" y="886"/>
                  </a:lnTo>
                  <a:lnTo>
                    <a:pt x="736" y="864"/>
                  </a:lnTo>
                  <a:lnTo>
                    <a:pt x="772" y="836"/>
                  </a:lnTo>
                  <a:lnTo>
                    <a:pt x="806" y="806"/>
                  </a:lnTo>
                  <a:lnTo>
                    <a:pt x="836" y="772"/>
                  </a:lnTo>
                  <a:lnTo>
                    <a:pt x="864" y="736"/>
                  </a:lnTo>
                  <a:lnTo>
                    <a:pt x="886" y="696"/>
                  </a:lnTo>
                  <a:lnTo>
                    <a:pt x="906" y="656"/>
                  </a:lnTo>
                  <a:lnTo>
                    <a:pt x="922" y="612"/>
                  </a:lnTo>
                  <a:lnTo>
                    <a:pt x="934" y="568"/>
                  </a:lnTo>
                  <a:lnTo>
                    <a:pt x="938" y="544"/>
                  </a:lnTo>
                  <a:lnTo>
                    <a:pt x="942" y="520"/>
                  </a:lnTo>
                  <a:lnTo>
                    <a:pt x="944" y="496"/>
                  </a:lnTo>
                  <a:lnTo>
                    <a:pt x="944" y="472"/>
                  </a:lnTo>
                  <a:lnTo>
                    <a:pt x="944" y="448"/>
                  </a:lnTo>
                  <a:lnTo>
                    <a:pt x="942" y="424"/>
                  </a:lnTo>
                  <a:lnTo>
                    <a:pt x="938" y="400"/>
                  </a:lnTo>
                  <a:lnTo>
                    <a:pt x="934" y="376"/>
                  </a:lnTo>
                  <a:lnTo>
                    <a:pt x="922" y="332"/>
                  </a:lnTo>
                  <a:lnTo>
                    <a:pt x="906" y="288"/>
                  </a:lnTo>
                  <a:lnTo>
                    <a:pt x="886" y="248"/>
                  </a:lnTo>
                  <a:lnTo>
                    <a:pt x="864" y="208"/>
                  </a:lnTo>
                  <a:lnTo>
                    <a:pt x="836" y="172"/>
                  </a:lnTo>
                  <a:lnTo>
                    <a:pt x="806" y="138"/>
                  </a:lnTo>
                  <a:lnTo>
                    <a:pt x="772" y="108"/>
                  </a:lnTo>
                  <a:lnTo>
                    <a:pt x="736" y="80"/>
                  </a:lnTo>
                  <a:lnTo>
                    <a:pt x="696" y="58"/>
                  </a:lnTo>
                  <a:lnTo>
                    <a:pt x="656" y="38"/>
                  </a:lnTo>
                  <a:lnTo>
                    <a:pt x="612" y="22"/>
                  </a:lnTo>
                  <a:lnTo>
                    <a:pt x="568" y="10"/>
                  </a:lnTo>
                  <a:lnTo>
                    <a:pt x="544" y="6"/>
                  </a:lnTo>
                  <a:lnTo>
                    <a:pt x="520" y="2"/>
                  </a:lnTo>
                  <a:lnTo>
                    <a:pt x="496" y="0"/>
                  </a:lnTo>
                  <a:lnTo>
                    <a:pt x="472" y="0"/>
                  </a:lnTo>
                  <a:lnTo>
                    <a:pt x="448" y="0"/>
                  </a:lnTo>
                  <a:lnTo>
                    <a:pt x="424" y="2"/>
                  </a:lnTo>
                  <a:lnTo>
                    <a:pt x="400" y="6"/>
                  </a:lnTo>
                  <a:lnTo>
                    <a:pt x="376" y="10"/>
                  </a:lnTo>
                  <a:lnTo>
                    <a:pt x="332" y="22"/>
                  </a:lnTo>
                  <a:lnTo>
                    <a:pt x="288" y="38"/>
                  </a:lnTo>
                  <a:lnTo>
                    <a:pt x="248" y="58"/>
                  </a:lnTo>
                  <a:lnTo>
                    <a:pt x="208" y="80"/>
                  </a:lnTo>
                  <a:lnTo>
                    <a:pt x="172" y="108"/>
                  </a:lnTo>
                  <a:lnTo>
                    <a:pt x="138" y="138"/>
                  </a:lnTo>
                  <a:lnTo>
                    <a:pt x="108" y="172"/>
                  </a:lnTo>
                  <a:lnTo>
                    <a:pt x="80" y="208"/>
                  </a:lnTo>
                  <a:lnTo>
                    <a:pt x="58" y="248"/>
                  </a:lnTo>
                  <a:lnTo>
                    <a:pt x="38" y="288"/>
                  </a:lnTo>
                  <a:lnTo>
                    <a:pt x="22" y="332"/>
                  </a:lnTo>
                  <a:lnTo>
                    <a:pt x="10" y="376"/>
                  </a:lnTo>
                  <a:lnTo>
                    <a:pt x="6" y="400"/>
                  </a:lnTo>
                  <a:lnTo>
                    <a:pt x="2" y="424"/>
                  </a:lnTo>
                  <a:lnTo>
                    <a:pt x="0" y="448"/>
                  </a:lnTo>
                  <a:lnTo>
                    <a:pt x="0" y="472"/>
                  </a:lnTo>
                  <a:close/>
                  <a:moveTo>
                    <a:pt x="80" y="472"/>
                  </a:moveTo>
                  <a:lnTo>
                    <a:pt x="80" y="472"/>
                  </a:lnTo>
                  <a:lnTo>
                    <a:pt x="82" y="432"/>
                  </a:lnTo>
                  <a:lnTo>
                    <a:pt x="88" y="394"/>
                  </a:lnTo>
                  <a:lnTo>
                    <a:pt x="98" y="356"/>
                  </a:lnTo>
                  <a:lnTo>
                    <a:pt x="110" y="320"/>
                  </a:lnTo>
                  <a:lnTo>
                    <a:pt x="128" y="286"/>
                  </a:lnTo>
                  <a:lnTo>
                    <a:pt x="148" y="252"/>
                  </a:lnTo>
                  <a:lnTo>
                    <a:pt x="170" y="222"/>
                  </a:lnTo>
                  <a:lnTo>
                    <a:pt x="194" y="194"/>
                  </a:lnTo>
                  <a:lnTo>
                    <a:pt x="222" y="170"/>
                  </a:lnTo>
                  <a:lnTo>
                    <a:pt x="252" y="148"/>
                  </a:lnTo>
                  <a:lnTo>
                    <a:pt x="286" y="128"/>
                  </a:lnTo>
                  <a:lnTo>
                    <a:pt x="320" y="110"/>
                  </a:lnTo>
                  <a:lnTo>
                    <a:pt x="356" y="98"/>
                  </a:lnTo>
                  <a:lnTo>
                    <a:pt x="394" y="88"/>
                  </a:lnTo>
                  <a:lnTo>
                    <a:pt x="432" y="82"/>
                  </a:lnTo>
                  <a:lnTo>
                    <a:pt x="472" y="80"/>
                  </a:lnTo>
                  <a:lnTo>
                    <a:pt x="512" y="82"/>
                  </a:lnTo>
                  <a:lnTo>
                    <a:pt x="550" y="88"/>
                  </a:lnTo>
                  <a:lnTo>
                    <a:pt x="588" y="98"/>
                  </a:lnTo>
                  <a:lnTo>
                    <a:pt x="624" y="110"/>
                  </a:lnTo>
                  <a:lnTo>
                    <a:pt x="658" y="128"/>
                  </a:lnTo>
                  <a:lnTo>
                    <a:pt x="692" y="148"/>
                  </a:lnTo>
                  <a:lnTo>
                    <a:pt x="722" y="170"/>
                  </a:lnTo>
                  <a:lnTo>
                    <a:pt x="750" y="194"/>
                  </a:lnTo>
                  <a:lnTo>
                    <a:pt x="774" y="222"/>
                  </a:lnTo>
                  <a:lnTo>
                    <a:pt x="796" y="252"/>
                  </a:lnTo>
                  <a:lnTo>
                    <a:pt x="816" y="286"/>
                  </a:lnTo>
                  <a:lnTo>
                    <a:pt x="834" y="320"/>
                  </a:lnTo>
                  <a:lnTo>
                    <a:pt x="846" y="356"/>
                  </a:lnTo>
                  <a:lnTo>
                    <a:pt x="856" y="394"/>
                  </a:lnTo>
                  <a:lnTo>
                    <a:pt x="862" y="432"/>
                  </a:lnTo>
                  <a:lnTo>
                    <a:pt x="864" y="472"/>
                  </a:lnTo>
                  <a:lnTo>
                    <a:pt x="862" y="512"/>
                  </a:lnTo>
                  <a:lnTo>
                    <a:pt x="856" y="550"/>
                  </a:lnTo>
                  <a:lnTo>
                    <a:pt x="846" y="588"/>
                  </a:lnTo>
                  <a:lnTo>
                    <a:pt x="834" y="624"/>
                  </a:lnTo>
                  <a:lnTo>
                    <a:pt x="816" y="658"/>
                  </a:lnTo>
                  <a:lnTo>
                    <a:pt x="796" y="692"/>
                  </a:lnTo>
                  <a:lnTo>
                    <a:pt x="774" y="722"/>
                  </a:lnTo>
                  <a:lnTo>
                    <a:pt x="750" y="750"/>
                  </a:lnTo>
                  <a:lnTo>
                    <a:pt x="722" y="774"/>
                  </a:lnTo>
                  <a:lnTo>
                    <a:pt x="692" y="796"/>
                  </a:lnTo>
                  <a:lnTo>
                    <a:pt x="658" y="816"/>
                  </a:lnTo>
                  <a:lnTo>
                    <a:pt x="624" y="834"/>
                  </a:lnTo>
                  <a:lnTo>
                    <a:pt x="588" y="846"/>
                  </a:lnTo>
                  <a:lnTo>
                    <a:pt x="550" y="856"/>
                  </a:lnTo>
                  <a:lnTo>
                    <a:pt x="512" y="862"/>
                  </a:lnTo>
                  <a:lnTo>
                    <a:pt x="472" y="864"/>
                  </a:lnTo>
                  <a:lnTo>
                    <a:pt x="432" y="862"/>
                  </a:lnTo>
                  <a:lnTo>
                    <a:pt x="394" y="856"/>
                  </a:lnTo>
                  <a:lnTo>
                    <a:pt x="356" y="846"/>
                  </a:lnTo>
                  <a:lnTo>
                    <a:pt x="320" y="834"/>
                  </a:lnTo>
                  <a:lnTo>
                    <a:pt x="286" y="816"/>
                  </a:lnTo>
                  <a:lnTo>
                    <a:pt x="252" y="796"/>
                  </a:lnTo>
                  <a:lnTo>
                    <a:pt x="222" y="774"/>
                  </a:lnTo>
                  <a:lnTo>
                    <a:pt x="194" y="750"/>
                  </a:lnTo>
                  <a:lnTo>
                    <a:pt x="170" y="722"/>
                  </a:lnTo>
                  <a:lnTo>
                    <a:pt x="148" y="692"/>
                  </a:lnTo>
                  <a:lnTo>
                    <a:pt x="128" y="658"/>
                  </a:lnTo>
                  <a:lnTo>
                    <a:pt x="110" y="624"/>
                  </a:lnTo>
                  <a:lnTo>
                    <a:pt x="98" y="588"/>
                  </a:lnTo>
                  <a:lnTo>
                    <a:pt x="88" y="550"/>
                  </a:lnTo>
                  <a:lnTo>
                    <a:pt x="82" y="512"/>
                  </a:lnTo>
                  <a:lnTo>
                    <a:pt x="80" y="472"/>
                  </a:lnTo>
                  <a:close/>
                </a:path>
              </a:pathLst>
            </a:custGeom>
            <a:solidFill>
              <a:srgbClr val="654E25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D3D5D8F-8D43-43DF-835A-1881B77B3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" y="762"/>
              <a:ext cx="1232" cy="1232"/>
            </a:xfrm>
            <a:custGeom>
              <a:avLst/>
              <a:gdLst>
                <a:gd name="T0" fmla="*/ 8 w 1232"/>
                <a:gd name="T1" fmla="*/ 710 h 1232"/>
                <a:gd name="T2" fmla="*/ 48 w 1232"/>
                <a:gd name="T3" fmla="*/ 856 h 1232"/>
                <a:gd name="T4" fmla="*/ 122 w 1232"/>
                <a:gd name="T5" fmla="*/ 984 h 1232"/>
                <a:gd name="T6" fmla="*/ 224 w 1232"/>
                <a:gd name="T7" fmla="*/ 1092 h 1232"/>
                <a:gd name="T8" fmla="*/ 350 w 1232"/>
                <a:gd name="T9" fmla="*/ 1172 h 1232"/>
                <a:gd name="T10" fmla="*/ 492 w 1232"/>
                <a:gd name="T11" fmla="*/ 1220 h 1232"/>
                <a:gd name="T12" fmla="*/ 616 w 1232"/>
                <a:gd name="T13" fmla="*/ 1232 h 1232"/>
                <a:gd name="T14" fmla="*/ 770 w 1232"/>
                <a:gd name="T15" fmla="*/ 1212 h 1232"/>
                <a:gd name="T16" fmla="*/ 910 w 1232"/>
                <a:gd name="T17" fmla="*/ 1158 h 1232"/>
                <a:gd name="T18" fmla="*/ 1030 w 1232"/>
                <a:gd name="T19" fmla="*/ 1072 h 1232"/>
                <a:gd name="T20" fmla="*/ 1126 w 1232"/>
                <a:gd name="T21" fmla="*/ 960 h 1232"/>
                <a:gd name="T22" fmla="*/ 1194 w 1232"/>
                <a:gd name="T23" fmla="*/ 828 h 1232"/>
                <a:gd name="T24" fmla="*/ 1228 w 1232"/>
                <a:gd name="T25" fmla="*/ 678 h 1232"/>
                <a:gd name="T26" fmla="*/ 1228 w 1232"/>
                <a:gd name="T27" fmla="*/ 554 h 1232"/>
                <a:gd name="T28" fmla="*/ 1194 w 1232"/>
                <a:gd name="T29" fmla="*/ 404 h 1232"/>
                <a:gd name="T30" fmla="*/ 1126 w 1232"/>
                <a:gd name="T31" fmla="*/ 272 h 1232"/>
                <a:gd name="T32" fmla="*/ 1030 w 1232"/>
                <a:gd name="T33" fmla="*/ 160 h 1232"/>
                <a:gd name="T34" fmla="*/ 910 w 1232"/>
                <a:gd name="T35" fmla="*/ 74 h 1232"/>
                <a:gd name="T36" fmla="*/ 770 w 1232"/>
                <a:gd name="T37" fmla="*/ 20 h 1232"/>
                <a:gd name="T38" fmla="*/ 616 w 1232"/>
                <a:gd name="T39" fmla="*/ 0 h 1232"/>
                <a:gd name="T40" fmla="*/ 492 w 1232"/>
                <a:gd name="T41" fmla="*/ 12 h 1232"/>
                <a:gd name="T42" fmla="*/ 350 w 1232"/>
                <a:gd name="T43" fmla="*/ 60 h 1232"/>
                <a:gd name="T44" fmla="*/ 224 w 1232"/>
                <a:gd name="T45" fmla="*/ 140 h 1232"/>
                <a:gd name="T46" fmla="*/ 122 w 1232"/>
                <a:gd name="T47" fmla="*/ 248 h 1232"/>
                <a:gd name="T48" fmla="*/ 48 w 1232"/>
                <a:gd name="T49" fmla="*/ 376 h 1232"/>
                <a:gd name="T50" fmla="*/ 8 w 1232"/>
                <a:gd name="T51" fmla="*/ 522 h 1232"/>
                <a:gd name="T52" fmla="*/ 80 w 1232"/>
                <a:gd name="T53" fmla="*/ 616 h 1232"/>
                <a:gd name="T54" fmla="*/ 90 w 1232"/>
                <a:gd name="T55" fmla="*/ 508 h 1232"/>
                <a:gd name="T56" fmla="*/ 132 w 1232"/>
                <a:gd name="T57" fmla="*/ 384 h 1232"/>
                <a:gd name="T58" fmla="*/ 202 w 1232"/>
                <a:gd name="T59" fmla="*/ 276 h 1232"/>
                <a:gd name="T60" fmla="*/ 296 w 1232"/>
                <a:gd name="T61" fmla="*/ 186 h 1232"/>
                <a:gd name="T62" fmla="*/ 408 w 1232"/>
                <a:gd name="T63" fmla="*/ 122 h 1232"/>
                <a:gd name="T64" fmla="*/ 534 w 1232"/>
                <a:gd name="T65" fmla="*/ 86 h 1232"/>
                <a:gd name="T66" fmla="*/ 644 w 1232"/>
                <a:gd name="T67" fmla="*/ 80 h 1232"/>
                <a:gd name="T68" fmla="*/ 776 w 1232"/>
                <a:gd name="T69" fmla="*/ 104 h 1232"/>
                <a:gd name="T70" fmla="*/ 894 w 1232"/>
                <a:gd name="T71" fmla="*/ 158 h 1232"/>
                <a:gd name="T72" fmla="*/ 994 w 1232"/>
                <a:gd name="T73" fmla="*/ 238 h 1232"/>
                <a:gd name="T74" fmla="*/ 1074 w 1232"/>
                <a:gd name="T75" fmla="*/ 338 h 1232"/>
                <a:gd name="T76" fmla="*/ 1128 w 1232"/>
                <a:gd name="T77" fmla="*/ 456 h 1232"/>
                <a:gd name="T78" fmla="*/ 1152 w 1232"/>
                <a:gd name="T79" fmla="*/ 588 h 1232"/>
                <a:gd name="T80" fmla="*/ 1146 w 1232"/>
                <a:gd name="T81" fmla="*/ 698 h 1232"/>
                <a:gd name="T82" fmla="*/ 1110 w 1232"/>
                <a:gd name="T83" fmla="*/ 824 h 1232"/>
                <a:gd name="T84" fmla="*/ 1046 w 1232"/>
                <a:gd name="T85" fmla="*/ 936 h 1232"/>
                <a:gd name="T86" fmla="*/ 956 w 1232"/>
                <a:gd name="T87" fmla="*/ 1030 h 1232"/>
                <a:gd name="T88" fmla="*/ 848 w 1232"/>
                <a:gd name="T89" fmla="*/ 1100 h 1232"/>
                <a:gd name="T90" fmla="*/ 724 w 1232"/>
                <a:gd name="T91" fmla="*/ 1142 h 1232"/>
                <a:gd name="T92" fmla="*/ 616 w 1232"/>
                <a:gd name="T93" fmla="*/ 1152 h 1232"/>
                <a:gd name="T94" fmla="*/ 482 w 1232"/>
                <a:gd name="T95" fmla="*/ 1136 h 1232"/>
                <a:gd name="T96" fmla="*/ 360 w 1232"/>
                <a:gd name="T97" fmla="*/ 1088 h 1232"/>
                <a:gd name="T98" fmla="*/ 256 w 1232"/>
                <a:gd name="T99" fmla="*/ 1012 h 1232"/>
                <a:gd name="T100" fmla="*/ 172 w 1232"/>
                <a:gd name="T101" fmla="*/ 916 h 1232"/>
                <a:gd name="T102" fmla="*/ 112 w 1232"/>
                <a:gd name="T103" fmla="*/ 800 h 1232"/>
                <a:gd name="T104" fmla="*/ 82 w 1232"/>
                <a:gd name="T105" fmla="*/ 670 h 12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32"/>
                <a:gd name="T160" fmla="*/ 0 h 1232"/>
                <a:gd name="T161" fmla="*/ 1232 w 1232"/>
                <a:gd name="T162" fmla="*/ 1232 h 123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32" h="1232">
                  <a:moveTo>
                    <a:pt x="0" y="616"/>
                  </a:moveTo>
                  <a:lnTo>
                    <a:pt x="0" y="616"/>
                  </a:lnTo>
                  <a:lnTo>
                    <a:pt x="0" y="648"/>
                  </a:lnTo>
                  <a:lnTo>
                    <a:pt x="4" y="678"/>
                  </a:lnTo>
                  <a:lnTo>
                    <a:pt x="8" y="710"/>
                  </a:lnTo>
                  <a:lnTo>
                    <a:pt x="12" y="740"/>
                  </a:lnTo>
                  <a:lnTo>
                    <a:pt x="20" y="770"/>
                  </a:lnTo>
                  <a:lnTo>
                    <a:pt x="28" y="798"/>
                  </a:lnTo>
                  <a:lnTo>
                    <a:pt x="38" y="828"/>
                  </a:lnTo>
                  <a:lnTo>
                    <a:pt x="48" y="856"/>
                  </a:lnTo>
                  <a:lnTo>
                    <a:pt x="60" y="882"/>
                  </a:lnTo>
                  <a:lnTo>
                    <a:pt x="74" y="910"/>
                  </a:lnTo>
                  <a:lnTo>
                    <a:pt x="90" y="936"/>
                  </a:lnTo>
                  <a:lnTo>
                    <a:pt x="106" y="960"/>
                  </a:lnTo>
                  <a:lnTo>
                    <a:pt x="122" y="984"/>
                  </a:lnTo>
                  <a:lnTo>
                    <a:pt x="140" y="1008"/>
                  </a:lnTo>
                  <a:lnTo>
                    <a:pt x="160" y="1030"/>
                  </a:lnTo>
                  <a:lnTo>
                    <a:pt x="180" y="1052"/>
                  </a:lnTo>
                  <a:lnTo>
                    <a:pt x="202" y="1072"/>
                  </a:lnTo>
                  <a:lnTo>
                    <a:pt x="224" y="1092"/>
                  </a:lnTo>
                  <a:lnTo>
                    <a:pt x="248" y="1110"/>
                  </a:lnTo>
                  <a:lnTo>
                    <a:pt x="272" y="1126"/>
                  </a:lnTo>
                  <a:lnTo>
                    <a:pt x="296" y="1142"/>
                  </a:lnTo>
                  <a:lnTo>
                    <a:pt x="322" y="1158"/>
                  </a:lnTo>
                  <a:lnTo>
                    <a:pt x="350" y="1172"/>
                  </a:lnTo>
                  <a:lnTo>
                    <a:pt x="376" y="1184"/>
                  </a:lnTo>
                  <a:lnTo>
                    <a:pt x="404" y="1194"/>
                  </a:lnTo>
                  <a:lnTo>
                    <a:pt x="434" y="1204"/>
                  </a:lnTo>
                  <a:lnTo>
                    <a:pt x="462" y="1212"/>
                  </a:lnTo>
                  <a:lnTo>
                    <a:pt x="492" y="1220"/>
                  </a:lnTo>
                  <a:lnTo>
                    <a:pt x="522" y="1224"/>
                  </a:lnTo>
                  <a:lnTo>
                    <a:pt x="554" y="1228"/>
                  </a:lnTo>
                  <a:lnTo>
                    <a:pt x="584" y="1232"/>
                  </a:lnTo>
                  <a:lnTo>
                    <a:pt x="616" y="1232"/>
                  </a:lnTo>
                  <a:lnTo>
                    <a:pt x="648" y="1232"/>
                  </a:lnTo>
                  <a:lnTo>
                    <a:pt x="678" y="1228"/>
                  </a:lnTo>
                  <a:lnTo>
                    <a:pt x="710" y="1224"/>
                  </a:lnTo>
                  <a:lnTo>
                    <a:pt x="740" y="1220"/>
                  </a:lnTo>
                  <a:lnTo>
                    <a:pt x="770" y="1212"/>
                  </a:lnTo>
                  <a:lnTo>
                    <a:pt x="798" y="1204"/>
                  </a:lnTo>
                  <a:lnTo>
                    <a:pt x="828" y="1194"/>
                  </a:lnTo>
                  <a:lnTo>
                    <a:pt x="856" y="1184"/>
                  </a:lnTo>
                  <a:lnTo>
                    <a:pt x="882" y="1172"/>
                  </a:lnTo>
                  <a:lnTo>
                    <a:pt x="910" y="1158"/>
                  </a:lnTo>
                  <a:lnTo>
                    <a:pt x="936" y="1142"/>
                  </a:lnTo>
                  <a:lnTo>
                    <a:pt x="960" y="1126"/>
                  </a:lnTo>
                  <a:lnTo>
                    <a:pt x="984" y="1110"/>
                  </a:lnTo>
                  <a:lnTo>
                    <a:pt x="1008" y="1092"/>
                  </a:lnTo>
                  <a:lnTo>
                    <a:pt x="1030" y="1072"/>
                  </a:lnTo>
                  <a:lnTo>
                    <a:pt x="1052" y="1052"/>
                  </a:lnTo>
                  <a:lnTo>
                    <a:pt x="1072" y="1030"/>
                  </a:lnTo>
                  <a:lnTo>
                    <a:pt x="1092" y="1008"/>
                  </a:lnTo>
                  <a:lnTo>
                    <a:pt x="1110" y="984"/>
                  </a:lnTo>
                  <a:lnTo>
                    <a:pt x="1126" y="960"/>
                  </a:lnTo>
                  <a:lnTo>
                    <a:pt x="1142" y="936"/>
                  </a:lnTo>
                  <a:lnTo>
                    <a:pt x="1158" y="910"/>
                  </a:lnTo>
                  <a:lnTo>
                    <a:pt x="1172" y="882"/>
                  </a:lnTo>
                  <a:lnTo>
                    <a:pt x="1184" y="856"/>
                  </a:lnTo>
                  <a:lnTo>
                    <a:pt x="1194" y="828"/>
                  </a:lnTo>
                  <a:lnTo>
                    <a:pt x="1204" y="798"/>
                  </a:lnTo>
                  <a:lnTo>
                    <a:pt x="1212" y="770"/>
                  </a:lnTo>
                  <a:lnTo>
                    <a:pt x="1220" y="740"/>
                  </a:lnTo>
                  <a:lnTo>
                    <a:pt x="1224" y="710"/>
                  </a:lnTo>
                  <a:lnTo>
                    <a:pt x="1228" y="678"/>
                  </a:lnTo>
                  <a:lnTo>
                    <a:pt x="1232" y="648"/>
                  </a:lnTo>
                  <a:lnTo>
                    <a:pt x="1232" y="616"/>
                  </a:lnTo>
                  <a:lnTo>
                    <a:pt x="1232" y="584"/>
                  </a:lnTo>
                  <a:lnTo>
                    <a:pt x="1228" y="554"/>
                  </a:lnTo>
                  <a:lnTo>
                    <a:pt x="1224" y="522"/>
                  </a:lnTo>
                  <a:lnTo>
                    <a:pt x="1220" y="492"/>
                  </a:lnTo>
                  <a:lnTo>
                    <a:pt x="1212" y="462"/>
                  </a:lnTo>
                  <a:lnTo>
                    <a:pt x="1204" y="434"/>
                  </a:lnTo>
                  <a:lnTo>
                    <a:pt x="1194" y="404"/>
                  </a:lnTo>
                  <a:lnTo>
                    <a:pt x="1184" y="376"/>
                  </a:lnTo>
                  <a:lnTo>
                    <a:pt x="1172" y="350"/>
                  </a:lnTo>
                  <a:lnTo>
                    <a:pt x="1158" y="322"/>
                  </a:lnTo>
                  <a:lnTo>
                    <a:pt x="1142" y="296"/>
                  </a:lnTo>
                  <a:lnTo>
                    <a:pt x="1126" y="272"/>
                  </a:lnTo>
                  <a:lnTo>
                    <a:pt x="1110" y="248"/>
                  </a:lnTo>
                  <a:lnTo>
                    <a:pt x="1092" y="224"/>
                  </a:lnTo>
                  <a:lnTo>
                    <a:pt x="1072" y="202"/>
                  </a:lnTo>
                  <a:lnTo>
                    <a:pt x="1052" y="180"/>
                  </a:lnTo>
                  <a:lnTo>
                    <a:pt x="1030" y="160"/>
                  </a:lnTo>
                  <a:lnTo>
                    <a:pt x="1008" y="140"/>
                  </a:lnTo>
                  <a:lnTo>
                    <a:pt x="984" y="122"/>
                  </a:lnTo>
                  <a:lnTo>
                    <a:pt x="960" y="106"/>
                  </a:lnTo>
                  <a:lnTo>
                    <a:pt x="936" y="90"/>
                  </a:lnTo>
                  <a:lnTo>
                    <a:pt x="910" y="74"/>
                  </a:lnTo>
                  <a:lnTo>
                    <a:pt x="882" y="60"/>
                  </a:lnTo>
                  <a:lnTo>
                    <a:pt x="856" y="48"/>
                  </a:lnTo>
                  <a:lnTo>
                    <a:pt x="828" y="38"/>
                  </a:lnTo>
                  <a:lnTo>
                    <a:pt x="798" y="28"/>
                  </a:lnTo>
                  <a:lnTo>
                    <a:pt x="770" y="20"/>
                  </a:lnTo>
                  <a:lnTo>
                    <a:pt x="740" y="12"/>
                  </a:lnTo>
                  <a:lnTo>
                    <a:pt x="710" y="8"/>
                  </a:lnTo>
                  <a:lnTo>
                    <a:pt x="678" y="4"/>
                  </a:lnTo>
                  <a:lnTo>
                    <a:pt x="648" y="0"/>
                  </a:lnTo>
                  <a:lnTo>
                    <a:pt x="616" y="0"/>
                  </a:lnTo>
                  <a:lnTo>
                    <a:pt x="584" y="0"/>
                  </a:lnTo>
                  <a:lnTo>
                    <a:pt x="554" y="4"/>
                  </a:lnTo>
                  <a:lnTo>
                    <a:pt x="522" y="8"/>
                  </a:lnTo>
                  <a:lnTo>
                    <a:pt x="492" y="12"/>
                  </a:lnTo>
                  <a:lnTo>
                    <a:pt x="462" y="20"/>
                  </a:lnTo>
                  <a:lnTo>
                    <a:pt x="434" y="28"/>
                  </a:lnTo>
                  <a:lnTo>
                    <a:pt x="404" y="38"/>
                  </a:lnTo>
                  <a:lnTo>
                    <a:pt x="376" y="48"/>
                  </a:lnTo>
                  <a:lnTo>
                    <a:pt x="350" y="60"/>
                  </a:lnTo>
                  <a:lnTo>
                    <a:pt x="322" y="74"/>
                  </a:lnTo>
                  <a:lnTo>
                    <a:pt x="296" y="90"/>
                  </a:lnTo>
                  <a:lnTo>
                    <a:pt x="272" y="106"/>
                  </a:lnTo>
                  <a:lnTo>
                    <a:pt x="248" y="122"/>
                  </a:lnTo>
                  <a:lnTo>
                    <a:pt x="224" y="140"/>
                  </a:lnTo>
                  <a:lnTo>
                    <a:pt x="202" y="160"/>
                  </a:lnTo>
                  <a:lnTo>
                    <a:pt x="180" y="180"/>
                  </a:lnTo>
                  <a:lnTo>
                    <a:pt x="160" y="202"/>
                  </a:lnTo>
                  <a:lnTo>
                    <a:pt x="140" y="224"/>
                  </a:lnTo>
                  <a:lnTo>
                    <a:pt x="122" y="248"/>
                  </a:lnTo>
                  <a:lnTo>
                    <a:pt x="106" y="272"/>
                  </a:lnTo>
                  <a:lnTo>
                    <a:pt x="90" y="296"/>
                  </a:lnTo>
                  <a:lnTo>
                    <a:pt x="74" y="322"/>
                  </a:lnTo>
                  <a:lnTo>
                    <a:pt x="60" y="350"/>
                  </a:lnTo>
                  <a:lnTo>
                    <a:pt x="48" y="376"/>
                  </a:lnTo>
                  <a:lnTo>
                    <a:pt x="38" y="404"/>
                  </a:lnTo>
                  <a:lnTo>
                    <a:pt x="28" y="434"/>
                  </a:lnTo>
                  <a:lnTo>
                    <a:pt x="20" y="462"/>
                  </a:lnTo>
                  <a:lnTo>
                    <a:pt x="12" y="492"/>
                  </a:lnTo>
                  <a:lnTo>
                    <a:pt x="8" y="522"/>
                  </a:lnTo>
                  <a:lnTo>
                    <a:pt x="4" y="554"/>
                  </a:lnTo>
                  <a:lnTo>
                    <a:pt x="0" y="584"/>
                  </a:lnTo>
                  <a:lnTo>
                    <a:pt x="0" y="616"/>
                  </a:lnTo>
                  <a:close/>
                  <a:moveTo>
                    <a:pt x="80" y="616"/>
                  </a:moveTo>
                  <a:lnTo>
                    <a:pt x="80" y="616"/>
                  </a:lnTo>
                  <a:lnTo>
                    <a:pt x="80" y="588"/>
                  </a:lnTo>
                  <a:lnTo>
                    <a:pt x="82" y="562"/>
                  </a:lnTo>
                  <a:lnTo>
                    <a:pt x="86" y="534"/>
                  </a:lnTo>
                  <a:lnTo>
                    <a:pt x="90" y="508"/>
                  </a:lnTo>
                  <a:lnTo>
                    <a:pt x="96" y="482"/>
                  </a:lnTo>
                  <a:lnTo>
                    <a:pt x="104" y="456"/>
                  </a:lnTo>
                  <a:lnTo>
                    <a:pt x="112" y="432"/>
                  </a:lnTo>
                  <a:lnTo>
                    <a:pt x="122" y="408"/>
                  </a:lnTo>
                  <a:lnTo>
                    <a:pt x="132" y="384"/>
                  </a:lnTo>
                  <a:lnTo>
                    <a:pt x="144" y="360"/>
                  </a:lnTo>
                  <a:lnTo>
                    <a:pt x="158" y="338"/>
                  </a:lnTo>
                  <a:lnTo>
                    <a:pt x="172" y="316"/>
                  </a:lnTo>
                  <a:lnTo>
                    <a:pt x="186" y="296"/>
                  </a:lnTo>
                  <a:lnTo>
                    <a:pt x="202" y="276"/>
                  </a:lnTo>
                  <a:lnTo>
                    <a:pt x="220" y="256"/>
                  </a:lnTo>
                  <a:lnTo>
                    <a:pt x="238" y="238"/>
                  </a:lnTo>
                  <a:lnTo>
                    <a:pt x="256" y="220"/>
                  </a:lnTo>
                  <a:lnTo>
                    <a:pt x="276" y="202"/>
                  </a:lnTo>
                  <a:lnTo>
                    <a:pt x="296" y="186"/>
                  </a:lnTo>
                  <a:lnTo>
                    <a:pt x="316" y="172"/>
                  </a:lnTo>
                  <a:lnTo>
                    <a:pt x="338" y="158"/>
                  </a:lnTo>
                  <a:lnTo>
                    <a:pt x="360" y="144"/>
                  </a:lnTo>
                  <a:lnTo>
                    <a:pt x="384" y="132"/>
                  </a:lnTo>
                  <a:lnTo>
                    <a:pt x="408" y="122"/>
                  </a:lnTo>
                  <a:lnTo>
                    <a:pt x="432" y="112"/>
                  </a:lnTo>
                  <a:lnTo>
                    <a:pt x="456" y="104"/>
                  </a:lnTo>
                  <a:lnTo>
                    <a:pt x="482" y="96"/>
                  </a:lnTo>
                  <a:lnTo>
                    <a:pt x="508" y="90"/>
                  </a:lnTo>
                  <a:lnTo>
                    <a:pt x="534" y="86"/>
                  </a:lnTo>
                  <a:lnTo>
                    <a:pt x="562" y="82"/>
                  </a:lnTo>
                  <a:lnTo>
                    <a:pt x="588" y="80"/>
                  </a:lnTo>
                  <a:lnTo>
                    <a:pt x="616" y="80"/>
                  </a:lnTo>
                  <a:lnTo>
                    <a:pt x="644" y="80"/>
                  </a:lnTo>
                  <a:lnTo>
                    <a:pt x="670" y="82"/>
                  </a:lnTo>
                  <a:lnTo>
                    <a:pt x="698" y="86"/>
                  </a:lnTo>
                  <a:lnTo>
                    <a:pt x="724" y="90"/>
                  </a:lnTo>
                  <a:lnTo>
                    <a:pt x="750" y="96"/>
                  </a:lnTo>
                  <a:lnTo>
                    <a:pt x="776" y="104"/>
                  </a:lnTo>
                  <a:lnTo>
                    <a:pt x="800" y="112"/>
                  </a:lnTo>
                  <a:lnTo>
                    <a:pt x="824" y="122"/>
                  </a:lnTo>
                  <a:lnTo>
                    <a:pt x="848" y="132"/>
                  </a:lnTo>
                  <a:lnTo>
                    <a:pt x="872" y="144"/>
                  </a:lnTo>
                  <a:lnTo>
                    <a:pt x="894" y="158"/>
                  </a:lnTo>
                  <a:lnTo>
                    <a:pt x="916" y="172"/>
                  </a:lnTo>
                  <a:lnTo>
                    <a:pt x="936" y="186"/>
                  </a:lnTo>
                  <a:lnTo>
                    <a:pt x="956" y="202"/>
                  </a:lnTo>
                  <a:lnTo>
                    <a:pt x="976" y="220"/>
                  </a:lnTo>
                  <a:lnTo>
                    <a:pt x="994" y="238"/>
                  </a:lnTo>
                  <a:lnTo>
                    <a:pt x="1012" y="256"/>
                  </a:lnTo>
                  <a:lnTo>
                    <a:pt x="1030" y="276"/>
                  </a:lnTo>
                  <a:lnTo>
                    <a:pt x="1046" y="296"/>
                  </a:lnTo>
                  <a:lnTo>
                    <a:pt x="1060" y="316"/>
                  </a:lnTo>
                  <a:lnTo>
                    <a:pt x="1074" y="338"/>
                  </a:lnTo>
                  <a:lnTo>
                    <a:pt x="1088" y="360"/>
                  </a:lnTo>
                  <a:lnTo>
                    <a:pt x="1100" y="384"/>
                  </a:lnTo>
                  <a:lnTo>
                    <a:pt x="1110" y="408"/>
                  </a:lnTo>
                  <a:lnTo>
                    <a:pt x="1120" y="432"/>
                  </a:lnTo>
                  <a:lnTo>
                    <a:pt x="1128" y="456"/>
                  </a:lnTo>
                  <a:lnTo>
                    <a:pt x="1136" y="482"/>
                  </a:lnTo>
                  <a:lnTo>
                    <a:pt x="1142" y="508"/>
                  </a:lnTo>
                  <a:lnTo>
                    <a:pt x="1146" y="534"/>
                  </a:lnTo>
                  <a:lnTo>
                    <a:pt x="1150" y="562"/>
                  </a:lnTo>
                  <a:lnTo>
                    <a:pt x="1152" y="588"/>
                  </a:lnTo>
                  <a:lnTo>
                    <a:pt x="1152" y="616"/>
                  </a:lnTo>
                  <a:lnTo>
                    <a:pt x="1152" y="644"/>
                  </a:lnTo>
                  <a:lnTo>
                    <a:pt x="1150" y="670"/>
                  </a:lnTo>
                  <a:lnTo>
                    <a:pt x="1146" y="698"/>
                  </a:lnTo>
                  <a:lnTo>
                    <a:pt x="1142" y="724"/>
                  </a:lnTo>
                  <a:lnTo>
                    <a:pt x="1136" y="750"/>
                  </a:lnTo>
                  <a:lnTo>
                    <a:pt x="1128" y="776"/>
                  </a:lnTo>
                  <a:lnTo>
                    <a:pt x="1120" y="800"/>
                  </a:lnTo>
                  <a:lnTo>
                    <a:pt x="1110" y="824"/>
                  </a:lnTo>
                  <a:lnTo>
                    <a:pt x="1100" y="848"/>
                  </a:lnTo>
                  <a:lnTo>
                    <a:pt x="1088" y="872"/>
                  </a:lnTo>
                  <a:lnTo>
                    <a:pt x="1074" y="894"/>
                  </a:lnTo>
                  <a:lnTo>
                    <a:pt x="1060" y="916"/>
                  </a:lnTo>
                  <a:lnTo>
                    <a:pt x="1046" y="936"/>
                  </a:lnTo>
                  <a:lnTo>
                    <a:pt x="1030" y="956"/>
                  </a:lnTo>
                  <a:lnTo>
                    <a:pt x="1012" y="976"/>
                  </a:lnTo>
                  <a:lnTo>
                    <a:pt x="994" y="994"/>
                  </a:lnTo>
                  <a:lnTo>
                    <a:pt x="976" y="1012"/>
                  </a:lnTo>
                  <a:lnTo>
                    <a:pt x="956" y="1030"/>
                  </a:lnTo>
                  <a:lnTo>
                    <a:pt x="936" y="1046"/>
                  </a:lnTo>
                  <a:lnTo>
                    <a:pt x="916" y="1060"/>
                  </a:lnTo>
                  <a:lnTo>
                    <a:pt x="894" y="1074"/>
                  </a:lnTo>
                  <a:lnTo>
                    <a:pt x="872" y="1088"/>
                  </a:lnTo>
                  <a:lnTo>
                    <a:pt x="848" y="1100"/>
                  </a:lnTo>
                  <a:lnTo>
                    <a:pt x="824" y="1110"/>
                  </a:lnTo>
                  <a:lnTo>
                    <a:pt x="800" y="1120"/>
                  </a:lnTo>
                  <a:lnTo>
                    <a:pt x="776" y="1128"/>
                  </a:lnTo>
                  <a:lnTo>
                    <a:pt x="750" y="1136"/>
                  </a:lnTo>
                  <a:lnTo>
                    <a:pt x="724" y="1142"/>
                  </a:lnTo>
                  <a:lnTo>
                    <a:pt x="698" y="1146"/>
                  </a:lnTo>
                  <a:lnTo>
                    <a:pt x="670" y="1150"/>
                  </a:lnTo>
                  <a:lnTo>
                    <a:pt x="644" y="1152"/>
                  </a:lnTo>
                  <a:lnTo>
                    <a:pt x="616" y="1152"/>
                  </a:lnTo>
                  <a:lnTo>
                    <a:pt x="588" y="1152"/>
                  </a:lnTo>
                  <a:lnTo>
                    <a:pt x="562" y="1150"/>
                  </a:lnTo>
                  <a:lnTo>
                    <a:pt x="534" y="1146"/>
                  </a:lnTo>
                  <a:lnTo>
                    <a:pt x="508" y="1142"/>
                  </a:lnTo>
                  <a:lnTo>
                    <a:pt x="482" y="1136"/>
                  </a:lnTo>
                  <a:lnTo>
                    <a:pt x="456" y="1128"/>
                  </a:lnTo>
                  <a:lnTo>
                    <a:pt x="432" y="1120"/>
                  </a:lnTo>
                  <a:lnTo>
                    <a:pt x="408" y="1110"/>
                  </a:lnTo>
                  <a:lnTo>
                    <a:pt x="384" y="1100"/>
                  </a:lnTo>
                  <a:lnTo>
                    <a:pt x="360" y="1088"/>
                  </a:lnTo>
                  <a:lnTo>
                    <a:pt x="338" y="1074"/>
                  </a:lnTo>
                  <a:lnTo>
                    <a:pt x="316" y="1060"/>
                  </a:lnTo>
                  <a:lnTo>
                    <a:pt x="296" y="1046"/>
                  </a:lnTo>
                  <a:lnTo>
                    <a:pt x="276" y="1030"/>
                  </a:lnTo>
                  <a:lnTo>
                    <a:pt x="256" y="1012"/>
                  </a:lnTo>
                  <a:lnTo>
                    <a:pt x="238" y="994"/>
                  </a:lnTo>
                  <a:lnTo>
                    <a:pt x="220" y="976"/>
                  </a:lnTo>
                  <a:lnTo>
                    <a:pt x="202" y="956"/>
                  </a:lnTo>
                  <a:lnTo>
                    <a:pt x="186" y="936"/>
                  </a:lnTo>
                  <a:lnTo>
                    <a:pt x="172" y="916"/>
                  </a:lnTo>
                  <a:lnTo>
                    <a:pt x="158" y="894"/>
                  </a:lnTo>
                  <a:lnTo>
                    <a:pt x="144" y="872"/>
                  </a:lnTo>
                  <a:lnTo>
                    <a:pt x="132" y="848"/>
                  </a:lnTo>
                  <a:lnTo>
                    <a:pt x="122" y="824"/>
                  </a:lnTo>
                  <a:lnTo>
                    <a:pt x="112" y="800"/>
                  </a:lnTo>
                  <a:lnTo>
                    <a:pt x="104" y="776"/>
                  </a:lnTo>
                  <a:lnTo>
                    <a:pt x="96" y="750"/>
                  </a:lnTo>
                  <a:lnTo>
                    <a:pt x="90" y="724"/>
                  </a:lnTo>
                  <a:lnTo>
                    <a:pt x="86" y="698"/>
                  </a:lnTo>
                  <a:lnTo>
                    <a:pt x="82" y="670"/>
                  </a:lnTo>
                  <a:lnTo>
                    <a:pt x="80" y="644"/>
                  </a:lnTo>
                  <a:lnTo>
                    <a:pt x="80" y="616"/>
                  </a:lnTo>
                  <a:close/>
                </a:path>
              </a:pathLst>
            </a:custGeom>
            <a:solidFill>
              <a:srgbClr val="654E25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12" name="流程圖: 磁碟 11">
            <a:extLst>
              <a:ext uri="{FF2B5EF4-FFF2-40B4-BE49-F238E27FC236}">
                <a16:creationId xmlns:a16="http://schemas.microsoft.com/office/drawing/2014/main" id="{A7AEA227-9DC5-48D6-AD05-028A1395C85C}"/>
              </a:ext>
            </a:extLst>
          </p:cNvPr>
          <p:cNvSpPr/>
          <p:nvPr/>
        </p:nvSpPr>
        <p:spPr>
          <a:xfrm>
            <a:off x="336884" y="3166220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TMDB 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流程圖: 磁碟 12">
            <a:extLst>
              <a:ext uri="{FF2B5EF4-FFF2-40B4-BE49-F238E27FC236}">
                <a16:creationId xmlns:a16="http://schemas.microsoft.com/office/drawing/2014/main" id="{71BED1DA-582B-418B-8816-3429803B8E2A}"/>
              </a:ext>
            </a:extLst>
          </p:cNvPr>
          <p:cNvSpPr/>
          <p:nvPr/>
        </p:nvSpPr>
        <p:spPr>
          <a:xfrm>
            <a:off x="332510" y="156033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Box Office</a:t>
            </a:r>
          </a:p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Mojo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4" name="流程圖: 磁碟 13">
            <a:extLst>
              <a:ext uri="{FF2B5EF4-FFF2-40B4-BE49-F238E27FC236}">
                <a16:creationId xmlns:a16="http://schemas.microsoft.com/office/drawing/2014/main" id="{1F2F3729-35E5-42E3-BD26-B3E815C9FA0A}"/>
              </a:ext>
            </a:extLst>
          </p:cNvPr>
          <p:cNvSpPr/>
          <p:nvPr/>
        </p:nvSpPr>
        <p:spPr>
          <a:xfrm>
            <a:off x="332510" y="478490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Youtube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F975386-9E0F-4123-ACA6-EA8ADE813FFF}"/>
              </a:ext>
            </a:extLst>
          </p:cNvPr>
          <p:cNvCxnSpPr>
            <a:stCxn id="13" idx="4"/>
            <a:endCxn id="74" idx="1"/>
          </p:cNvCxnSpPr>
          <p:nvPr/>
        </p:nvCxnSpPr>
        <p:spPr>
          <a:xfrm>
            <a:off x="1708923" y="2012720"/>
            <a:ext cx="1097225" cy="9362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12" idx="4"/>
            <a:endCxn id="74" idx="1"/>
          </p:cNvCxnSpPr>
          <p:nvPr/>
        </p:nvCxnSpPr>
        <p:spPr>
          <a:xfrm flipV="1">
            <a:off x="1713297" y="2948929"/>
            <a:ext cx="1092851" cy="6696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CA4A94D-8153-4840-A437-28B072514787}"/>
              </a:ext>
            </a:extLst>
          </p:cNvPr>
          <p:cNvCxnSpPr>
            <a:cxnSpLocks/>
            <a:stCxn id="57" idx="3"/>
            <a:endCxn id="77" idx="1"/>
          </p:cNvCxnSpPr>
          <p:nvPr/>
        </p:nvCxnSpPr>
        <p:spPr>
          <a:xfrm flipV="1">
            <a:off x="3446575" y="5235256"/>
            <a:ext cx="485046" cy="20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D3ADF32-D58D-4B71-8DB9-1CE33AB4AA4A}"/>
              </a:ext>
            </a:extLst>
          </p:cNvPr>
          <p:cNvCxnSpPr>
            <a:stCxn id="59" idx="3"/>
          </p:cNvCxnSpPr>
          <p:nvPr/>
        </p:nvCxnSpPr>
        <p:spPr>
          <a:xfrm>
            <a:off x="10097539" y="3619792"/>
            <a:ext cx="1061552" cy="48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磁碟 26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172960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The World Bank(US)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9662294" y="2634376"/>
            <a:ext cx="1" cy="4451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圖: 磁碟 34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460179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Oscar Awards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9662294" y="4165147"/>
            <a:ext cx="2" cy="4366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2397598"/>
            <a:ext cx="1090710" cy="1090710"/>
          </a:xfrm>
          <a:prstGeom prst="rect">
            <a:avLst/>
          </a:prstGeom>
        </p:spPr>
      </p:pic>
      <p:pic>
        <p:nvPicPr>
          <p:cNvPr id="57" name="圖片 56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5865" y="4691934"/>
            <a:ext cx="1090710" cy="1090710"/>
          </a:xfrm>
          <a:prstGeom prst="rect">
            <a:avLst/>
          </a:prstGeom>
        </p:spPr>
      </p:pic>
      <p:pic>
        <p:nvPicPr>
          <p:cNvPr id="58" name="圖片 57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4239547"/>
            <a:ext cx="1090710" cy="1090710"/>
          </a:xfrm>
          <a:prstGeom prst="rect">
            <a:avLst/>
          </a:prstGeom>
        </p:spPr>
      </p:pic>
      <p:pic>
        <p:nvPicPr>
          <p:cNvPr id="59" name="圖片 58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6829" y="3074437"/>
            <a:ext cx="1090710" cy="109071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2806148" y="2724994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電影名稱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上映年份</a:t>
            </a: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74" idx="3"/>
            <a:endCxn id="56" idx="1"/>
          </p:cNvCxnSpPr>
          <p:nvPr/>
        </p:nvCxnSpPr>
        <p:spPr>
          <a:xfrm flipV="1">
            <a:off x="3994148" y="2942953"/>
            <a:ext cx="1525812" cy="597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cxnSpLocks/>
            <a:stCxn id="14" idx="4"/>
            <a:endCxn id="57" idx="1"/>
          </p:cNvCxnSpPr>
          <p:nvPr/>
        </p:nvCxnSpPr>
        <p:spPr>
          <a:xfrm flipV="1">
            <a:off x="1708923" y="5237289"/>
            <a:ext cx="64694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7425784" y="3394672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650C6C-5F49-4824-99F3-F49670D4036D}"/>
              </a:ext>
            </a:extLst>
          </p:cNvPr>
          <p:cNvSpPr txBox="1"/>
          <p:nvPr/>
        </p:nvSpPr>
        <p:spPr>
          <a:xfrm>
            <a:off x="5397254" y="2051128"/>
            <a:ext cx="1440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>
                <a:latin typeface="+mn-ea"/>
              </a:rPr>
              <a:t>電影資料表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121AD49-2C42-4F66-AEDA-B16748F03076}"/>
              </a:ext>
            </a:extLst>
          </p:cNvPr>
          <p:cNvCxnSpPr>
            <a:cxnSpLocks/>
            <a:stCxn id="58" idx="3"/>
            <a:endCxn id="121" idx="1"/>
          </p:cNvCxnSpPr>
          <p:nvPr/>
        </p:nvCxnSpPr>
        <p:spPr>
          <a:xfrm flipV="1">
            <a:off x="6610670" y="3618607"/>
            <a:ext cx="815114" cy="11662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8BC67C6-AEE5-4FCF-8766-FD5A1689D5BF}"/>
              </a:ext>
            </a:extLst>
          </p:cNvPr>
          <p:cNvCxnSpPr>
            <a:cxnSpLocks/>
            <a:stCxn id="56" idx="3"/>
            <a:endCxn id="121" idx="1"/>
          </p:cNvCxnSpPr>
          <p:nvPr/>
        </p:nvCxnSpPr>
        <p:spPr>
          <a:xfrm>
            <a:off x="6610670" y="2942953"/>
            <a:ext cx="815114" cy="67565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429615C-1ABD-4253-A81C-AFF93B5AB1D0}"/>
              </a:ext>
            </a:extLst>
          </p:cNvPr>
          <p:cNvCxnSpPr>
            <a:cxnSpLocks/>
            <a:stCxn id="121" idx="3"/>
            <a:endCxn id="59" idx="1"/>
          </p:cNvCxnSpPr>
          <p:nvPr/>
        </p:nvCxnSpPr>
        <p:spPr>
          <a:xfrm>
            <a:off x="8613784" y="3618607"/>
            <a:ext cx="393045" cy="118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398EDCCB-79AF-4FCD-BC59-C7D841E791BB}"/>
              </a:ext>
            </a:extLst>
          </p:cNvPr>
          <p:cNvSpPr/>
          <p:nvPr/>
        </p:nvSpPr>
        <p:spPr>
          <a:xfrm>
            <a:off x="3931621" y="5011321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特徵轉換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情感分析</a:t>
            </a: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AF4543B-9EBA-426D-BB5E-57771D7A5F4B}"/>
              </a:ext>
            </a:extLst>
          </p:cNvPr>
          <p:cNvCxnSpPr>
            <a:cxnSpLocks/>
            <a:stCxn id="77" idx="3"/>
            <a:endCxn id="58" idx="1"/>
          </p:cNvCxnSpPr>
          <p:nvPr/>
        </p:nvCxnSpPr>
        <p:spPr>
          <a:xfrm flipV="1">
            <a:off x="5119621" y="4784902"/>
            <a:ext cx="400339" cy="4503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4C0E03C-FCAA-4E59-B533-5DD259481462}"/>
              </a:ext>
            </a:extLst>
          </p:cNvPr>
          <p:cNvCxnSpPr>
            <a:cxnSpLocks/>
          </p:cNvCxnSpPr>
          <p:nvPr/>
        </p:nvCxnSpPr>
        <p:spPr>
          <a:xfrm>
            <a:off x="1285067" y="2538570"/>
            <a:ext cx="3043" cy="58720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09B4D76D-92A6-4F4B-896D-42B3AB597831}"/>
              </a:ext>
            </a:extLst>
          </p:cNvPr>
          <p:cNvSpPr/>
          <p:nvPr/>
        </p:nvSpPr>
        <p:spPr>
          <a:xfrm>
            <a:off x="302349" y="2649894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票房資料</a:t>
            </a:r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8D96D59A-BE59-49E5-9A2D-4EC5C698602E}"/>
              </a:ext>
            </a:extLst>
          </p:cNvPr>
          <p:cNvCxnSpPr>
            <a:cxnSpLocks/>
          </p:cNvCxnSpPr>
          <p:nvPr/>
        </p:nvCxnSpPr>
        <p:spPr>
          <a:xfrm>
            <a:off x="1296369" y="4148494"/>
            <a:ext cx="0" cy="57751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E90A2DB0-7A4D-4BCC-A849-F0E6F9E8A5C9}"/>
              </a:ext>
            </a:extLst>
          </p:cNvPr>
          <p:cNvSpPr/>
          <p:nvPr/>
        </p:nvSpPr>
        <p:spPr>
          <a:xfrm>
            <a:off x="306723" y="4269647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預告片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38A4DB6-78F3-448B-AF74-04E6982BC675}"/>
              </a:ext>
            </a:extLst>
          </p:cNvPr>
          <p:cNvSpPr/>
          <p:nvPr/>
        </p:nvSpPr>
        <p:spPr>
          <a:xfrm>
            <a:off x="1798569" y="3885137"/>
            <a:ext cx="4902051" cy="2086033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69877B6-7BF6-4E62-A46A-9780540784C6}"/>
              </a:ext>
            </a:extLst>
          </p:cNvPr>
          <p:cNvSpPr/>
          <p:nvPr/>
        </p:nvSpPr>
        <p:spPr>
          <a:xfrm>
            <a:off x="45913" y="1294878"/>
            <a:ext cx="1711721" cy="3431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FA00AF8-DA44-4C6E-B600-9FFCF9571060}"/>
              </a:ext>
            </a:extLst>
          </p:cNvPr>
          <p:cNvSpPr/>
          <p:nvPr/>
        </p:nvSpPr>
        <p:spPr>
          <a:xfrm>
            <a:off x="1666622" y="2051128"/>
            <a:ext cx="5104048" cy="1765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893F285-FAD4-4524-97E3-5B8770E65991}"/>
              </a:ext>
            </a:extLst>
          </p:cNvPr>
          <p:cNvSpPr/>
          <p:nvPr/>
        </p:nvSpPr>
        <p:spPr>
          <a:xfrm>
            <a:off x="6733377" y="1659880"/>
            <a:ext cx="5458624" cy="30320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9AD2641-C431-4ED5-B293-EF62A6CA15D5}"/>
              </a:ext>
            </a:extLst>
          </p:cNvPr>
          <p:cNvSpPr txBox="1"/>
          <p:nvPr/>
        </p:nvSpPr>
        <p:spPr>
          <a:xfrm>
            <a:off x="2163220" y="4339157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BBCA7CF-F430-4EF8-8683-C02441B3BAAB}"/>
              </a:ext>
            </a:extLst>
          </p:cNvPr>
          <p:cNvSpPr txBox="1"/>
          <p:nvPr/>
        </p:nvSpPr>
        <p:spPr>
          <a:xfrm>
            <a:off x="5298766" y="3907114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8289094-5AD0-4C86-8EA5-D946C1EDD5F2}"/>
              </a:ext>
            </a:extLst>
          </p:cNvPr>
          <p:cNvSpPr/>
          <p:nvPr/>
        </p:nvSpPr>
        <p:spPr>
          <a:xfrm>
            <a:off x="8906876" y="4695289"/>
            <a:ext cx="3262045" cy="894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語音泡泡: 橢圓形 47">
            <a:extLst>
              <a:ext uri="{FF2B5EF4-FFF2-40B4-BE49-F238E27FC236}">
                <a16:creationId xmlns:a16="http://schemas.microsoft.com/office/drawing/2014/main" id="{16D9BD23-8F58-4118-97A9-46AE1211FC54}"/>
              </a:ext>
            </a:extLst>
          </p:cNvPr>
          <p:cNvSpPr/>
          <p:nvPr/>
        </p:nvSpPr>
        <p:spPr>
          <a:xfrm>
            <a:off x="6954564" y="4672435"/>
            <a:ext cx="2707729" cy="588766"/>
          </a:xfrm>
          <a:prstGeom prst="wedgeEllipseCallout">
            <a:avLst>
              <a:gd name="adj1" fmla="val -53026"/>
              <a:gd name="adj2" fmla="val 77631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1"/>
                </a:solidFill>
              </a:rPr>
              <a:t>vaderSentiment</a:t>
            </a:r>
            <a:endParaRPr lang="en-US" altLang="zh-TW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146E535-E5D2-4BC1-9EC0-3E64563A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資料處理流程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A24880C-A2E5-456B-9773-B411AF3FD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講者：柯政賢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470EDA8-CFDD-401C-B1AA-698BAF6C1F16}"/>
              </a:ext>
            </a:extLst>
          </p:cNvPr>
          <p:cNvGrpSpPr>
            <a:grpSpLocks/>
          </p:cNvGrpSpPr>
          <p:nvPr/>
        </p:nvGrpSpPr>
        <p:grpSpPr bwMode="auto">
          <a:xfrm>
            <a:off x="10236200" y="2649894"/>
            <a:ext cx="1955800" cy="1955800"/>
            <a:chOff x="2706" y="762"/>
            <a:chExt cx="1232" cy="123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18F67F-ECC1-46C1-BD22-E6447EA228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" y="1194"/>
              <a:ext cx="368" cy="368"/>
            </a:xfrm>
            <a:custGeom>
              <a:avLst/>
              <a:gdLst>
                <a:gd name="T0" fmla="*/ 0 w 368"/>
                <a:gd name="T1" fmla="*/ 184 h 368"/>
                <a:gd name="T2" fmla="*/ 4 w 368"/>
                <a:gd name="T3" fmla="*/ 222 h 368"/>
                <a:gd name="T4" fmla="*/ 14 w 368"/>
                <a:gd name="T5" fmla="*/ 256 h 368"/>
                <a:gd name="T6" fmla="*/ 32 w 368"/>
                <a:gd name="T7" fmla="*/ 286 h 368"/>
                <a:gd name="T8" fmla="*/ 54 w 368"/>
                <a:gd name="T9" fmla="*/ 314 h 368"/>
                <a:gd name="T10" fmla="*/ 82 w 368"/>
                <a:gd name="T11" fmla="*/ 336 h 368"/>
                <a:gd name="T12" fmla="*/ 112 w 368"/>
                <a:gd name="T13" fmla="*/ 354 h 368"/>
                <a:gd name="T14" fmla="*/ 146 w 368"/>
                <a:gd name="T15" fmla="*/ 364 h 368"/>
                <a:gd name="T16" fmla="*/ 184 w 368"/>
                <a:gd name="T17" fmla="*/ 368 h 368"/>
                <a:gd name="T18" fmla="*/ 202 w 368"/>
                <a:gd name="T19" fmla="*/ 368 h 368"/>
                <a:gd name="T20" fmla="*/ 238 w 368"/>
                <a:gd name="T21" fmla="*/ 360 h 368"/>
                <a:gd name="T22" fmla="*/ 272 w 368"/>
                <a:gd name="T23" fmla="*/ 346 h 368"/>
                <a:gd name="T24" fmla="*/ 300 w 368"/>
                <a:gd name="T25" fmla="*/ 326 h 368"/>
                <a:gd name="T26" fmla="*/ 326 w 368"/>
                <a:gd name="T27" fmla="*/ 300 h 368"/>
                <a:gd name="T28" fmla="*/ 346 w 368"/>
                <a:gd name="T29" fmla="*/ 272 h 368"/>
                <a:gd name="T30" fmla="*/ 360 w 368"/>
                <a:gd name="T31" fmla="*/ 238 h 368"/>
                <a:gd name="T32" fmla="*/ 368 w 368"/>
                <a:gd name="T33" fmla="*/ 202 h 368"/>
                <a:gd name="T34" fmla="*/ 368 w 368"/>
                <a:gd name="T35" fmla="*/ 184 h 368"/>
                <a:gd name="T36" fmla="*/ 364 w 368"/>
                <a:gd name="T37" fmla="*/ 146 h 368"/>
                <a:gd name="T38" fmla="*/ 354 w 368"/>
                <a:gd name="T39" fmla="*/ 112 h 368"/>
                <a:gd name="T40" fmla="*/ 336 w 368"/>
                <a:gd name="T41" fmla="*/ 82 h 368"/>
                <a:gd name="T42" fmla="*/ 314 w 368"/>
                <a:gd name="T43" fmla="*/ 54 h 368"/>
                <a:gd name="T44" fmla="*/ 286 w 368"/>
                <a:gd name="T45" fmla="*/ 32 h 368"/>
                <a:gd name="T46" fmla="*/ 256 w 368"/>
                <a:gd name="T47" fmla="*/ 14 h 368"/>
                <a:gd name="T48" fmla="*/ 222 w 368"/>
                <a:gd name="T49" fmla="*/ 4 h 368"/>
                <a:gd name="T50" fmla="*/ 184 w 368"/>
                <a:gd name="T51" fmla="*/ 0 h 368"/>
                <a:gd name="T52" fmla="*/ 166 w 368"/>
                <a:gd name="T53" fmla="*/ 0 h 368"/>
                <a:gd name="T54" fmla="*/ 130 w 368"/>
                <a:gd name="T55" fmla="*/ 8 h 368"/>
                <a:gd name="T56" fmla="*/ 96 w 368"/>
                <a:gd name="T57" fmla="*/ 22 h 368"/>
                <a:gd name="T58" fmla="*/ 68 w 368"/>
                <a:gd name="T59" fmla="*/ 42 h 368"/>
                <a:gd name="T60" fmla="*/ 42 w 368"/>
                <a:gd name="T61" fmla="*/ 68 h 368"/>
                <a:gd name="T62" fmla="*/ 22 w 368"/>
                <a:gd name="T63" fmla="*/ 96 h 368"/>
                <a:gd name="T64" fmla="*/ 8 w 368"/>
                <a:gd name="T65" fmla="*/ 130 h 368"/>
                <a:gd name="T66" fmla="*/ 0 w 368"/>
                <a:gd name="T67" fmla="*/ 166 h 368"/>
                <a:gd name="T68" fmla="*/ 0 w 368"/>
                <a:gd name="T69" fmla="*/ 184 h 368"/>
                <a:gd name="T70" fmla="*/ 80 w 368"/>
                <a:gd name="T71" fmla="*/ 184 h 368"/>
                <a:gd name="T72" fmla="*/ 88 w 368"/>
                <a:gd name="T73" fmla="*/ 144 h 368"/>
                <a:gd name="T74" fmla="*/ 110 w 368"/>
                <a:gd name="T75" fmla="*/ 110 h 368"/>
                <a:gd name="T76" fmla="*/ 144 w 368"/>
                <a:gd name="T77" fmla="*/ 88 h 368"/>
                <a:gd name="T78" fmla="*/ 184 w 368"/>
                <a:gd name="T79" fmla="*/ 80 h 368"/>
                <a:gd name="T80" fmla="*/ 204 w 368"/>
                <a:gd name="T81" fmla="*/ 82 h 368"/>
                <a:gd name="T82" fmla="*/ 242 w 368"/>
                <a:gd name="T83" fmla="*/ 98 h 368"/>
                <a:gd name="T84" fmla="*/ 270 w 368"/>
                <a:gd name="T85" fmla="*/ 126 h 368"/>
                <a:gd name="T86" fmla="*/ 286 w 368"/>
                <a:gd name="T87" fmla="*/ 164 h 368"/>
                <a:gd name="T88" fmla="*/ 288 w 368"/>
                <a:gd name="T89" fmla="*/ 184 h 368"/>
                <a:gd name="T90" fmla="*/ 280 w 368"/>
                <a:gd name="T91" fmla="*/ 224 h 368"/>
                <a:gd name="T92" fmla="*/ 258 w 368"/>
                <a:gd name="T93" fmla="*/ 258 h 368"/>
                <a:gd name="T94" fmla="*/ 224 w 368"/>
                <a:gd name="T95" fmla="*/ 280 h 368"/>
                <a:gd name="T96" fmla="*/ 184 w 368"/>
                <a:gd name="T97" fmla="*/ 288 h 368"/>
                <a:gd name="T98" fmla="*/ 164 w 368"/>
                <a:gd name="T99" fmla="*/ 286 h 368"/>
                <a:gd name="T100" fmla="*/ 126 w 368"/>
                <a:gd name="T101" fmla="*/ 270 h 368"/>
                <a:gd name="T102" fmla="*/ 98 w 368"/>
                <a:gd name="T103" fmla="*/ 242 h 368"/>
                <a:gd name="T104" fmla="*/ 82 w 368"/>
                <a:gd name="T105" fmla="*/ 204 h 368"/>
                <a:gd name="T106" fmla="*/ 80 w 368"/>
                <a:gd name="T107" fmla="*/ 184 h 3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8"/>
                <a:gd name="T163" fmla="*/ 0 h 368"/>
                <a:gd name="T164" fmla="*/ 368 w 368"/>
                <a:gd name="T165" fmla="*/ 368 h 36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8" h="368">
                  <a:moveTo>
                    <a:pt x="0" y="184"/>
                  </a:moveTo>
                  <a:lnTo>
                    <a:pt x="0" y="184"/>
                  </a:lnTo>
                  <a:lnTo>
                    <a:pt x="0" y="202"/>
                  </a:lnTo>
                  <a:lnTo>
                    <a:pt x="4" y="222"/>
                  </a:lnTo>
                  <a:lnTo>
                    <a:pt x="8" y="238"/>
                  </a:lnTo>
                  <a:lnTo>
                    <a:pt x="14" y="256"/>
                  </a:lnTo>
                  <a:lnTo>
                    <a:pt x="22" y="272"/>
                  </a:lnTo>
                  <a:lnTo>
                    <a:pt x="32" y="286"/>
                  </a:lnTo>
                  <a:lnTo>
                    <a:pt x="42" y="300"/>
                  </a:lnTo>
                  <a:lnTo>
                    <a:pt x="54" y="314"/>
                  </a:lnTo>
                  <a:lnTo>
                    <a:pt x="68" y="326"/>
                  </a:lnTo>
                  <a:lnTo>
                    <a:pt x="82" y="336"/>
                  </a:lnTo>
                  <a:lnTo>
                    <a:pt x="96" y="346"/>
                  </a:lnTo>
                  <a:lnTo>
                    <a:pt x="112" y="354"/>
                  </a:lnTo>
                  <a:lnTo>
                    <a:pt x="130" y="360"/>
                  </a:lnTo>
                  <a:lnTo>
                    <a:pt x="146" y="364"/>
                  </a:lnTo>
                  <a:lnTo>
                    <a:pt x="166" y="368"/>
                  </a:lnTo>
                  <a:lnTo>
                    <a:pt x="184" y="368"/>
                  </a:lnTo>
                  <a:lnTo>
                    <a:pt x="202" y="368"/>
                  </a:lnTo>
                  <a:lnTo>
                    <a:pt x="222" y="364"/>
                  </a:lnTo>
                  <a:lnTo>
                    <a:pt x="238" y="360"/>
                  </a:lnTo>
                  <a:lnTo>
                    <a:pt x="256" y="354"/>
                  </a:lnTo>
                  <a:lnTo>
                    <a:pt x="272" y="346"/>
                  </a:lnTo>
                  <a:lnTo>
                    <a:pt x="286" y="336"/>
                  </a:lnTo>
                  <a:lnTo>
                    <a:pt x="300" y="326"/>
                  </a:lnTo>
                  <a:lnTo>
                    <a:pt x="314" y="314"/>
                  </a:lnTo>
                  <a:lnTo>
                    <a:pt x="326" y="300"/>
                  </a:lnTo>
                  <a:lnTo>
                    <a:pt x="336" y="286"/>
                  </a:lnTo>
                  <a:lnTo>
                    <a:pt x="346" y="272"/>
                  </a:lnTo>
                  <a:lnTo>
                    <a:pt x="354" y="256"/>
                  </a:lnTo>
                  <a:lnTo>
                    <a:pt x="360" y="238"/>
                  </a:lnTo>
                  <a:lnTo>
                    <a:pt x="364" y="222"/>
                  </a:lnTo>
                  <a:lnTo>
                    <a:pt x="368" y="202"/>
                  </a:lnTo>
                  <a:lnTo>
                    <a:pt x="368" y="184"/>
                  </a:lnTo>
                  <a:lnTo>
                    <a:pt x="368" y="166"/>
                  </a:lnTo>
                  <a:lnTo>
                    <a:pt x="364" y="146"/>
                  </a:lnTo>
                  <a:lnTo>
                    <a:pt x="360" y="130"/>
                  </a:lnTo>
                  <a:lnTo>
                    <a:pt x="354" y="112"/>
                  </a:lnTo>
                  <a:lnTo>
                    <a:pt x="346" y="96"/>
                  </a:lnTo>
                  <a:lnTo>
                    <a:pt x="336" y="82"/>
                  </a:lnTo>
                  <a:lnTo>
                    <a:pt x="326" y="68"/>
                  </a:lnTo>
                  <a:lnTo>
                    <a:pt x="314" y="54"/>
                  </a:lnTo>
                  <a:lnTo>
                    <a:pt x="300" y="42"/>
                  </a:lnTo>
                  <a:lnTo>
                    <a:pt x="286" y="32"/>
                  </a:lnTo>
                  <a:lnTo>
                    <a:pt x="272" y="22"/>
                  </a:lnTo>
                  <a:lnTo>
                    <a:pt x="256" y="14"/>
                  </a:lnTo>
                  <a:lnTo>
                    <a:pt x="238" y="8"/>
                  </a:lnTo>
                  <a:lnTo>
                    <a:pt x="222" y="4"/>
                  </a:lnTo>
                  <a:lnTo>
                    <a:pt x="202" y="0"/>
                  </a:lnTo>
                  <a:lnTo>
                    <a:pt x="184" y="0"/>
                  </a:lnTo>
                  <a:lnTo>
                    <a:pt x="166" y="0"/>
                  </a:lnTo>
                  <a:lnTo>
                    <a:pt x="146" y="4"/>
                  </a:lnTo>
                  <a:lnTo>
                    <a:pt x="130" y="8"/>
                  </a:lnTo>
                  <a:lnTo>
                    <a:pt x="112" y="14"/>
                  </a:lnTo>
                  <a:lnTo>
                    <a:pt x="96" y="22"/>
                  </a:lnTo>
                  <a:lnTo>
                    <a:pt x="82" y="32"/>
                  </a:lnTo>
                  <a:lnTo>
                    <a:pt x="68" y="42"/>
                  </a:lnTo>
                  <a:lnTo>
                    <a:pt x="54" y="54"/>
                  </a:lnTo>
                  <a:lnTo>
                    <a:pt x="42" y="68"/>
                  </a:lnTo>
                  <a:lnTo>
                    <a:pt x="32" y="82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8" y="130"/>
                  </a:lnTo>
                  <a:lnTo>
                    <a:pt x="4" y="146"/>
                  </a:lnTo>
                  <a:lnTo>
                    <a:pt x="0" y="166"/>
                  </a:lnTo>
                  <a:lnTo>
                    <a:pt x="0" y="184"/>
                  </a:lnTo>
                  <a:close/>
                  <a:moveTo>
                    <a:pt x="80" y="184"/>
                  </a:moveTo>
                  <a:lnTo>
                    <a:pt x="80" y="184"/>
                  </a:lnTo>
                  <a:lnTo>
                    <a:pt x="82" y="164"/>
                  </a:lnTo>
                  <a:lnTo>
                    <a:pt x="88" y="144"/>
                  </a:lnTo>
                  <a:lnTo>
                    <a:pt x="98" y="126"/>
                  </a:lnTo>
                  <a:lnTo>
                    <a:pt x="110" y="110"/>
                  </a:lnTo>
                  <a:lnTo>
                    <a:pt x="126" y="98"/>
                  </a:lnTo>
                  <a:lnTo>
                    <a:pt x="144" y="88"/>
                  </a:lnTo>
                  <a:lnTo>
                    <a:pt x="164" y="82"/>
                  </a:lnTo>
                  <a:lnTo>
                    <a:pt x="184" y="80"/>
                  </a:lnTo>
                  <a:lnTo>
                    <a:pt x="204" y="82"/>
                  </a:lnTo>
                  <a:lnTo>
                    <a:pt x="224" y="88"/>
                  </a:lnTo>
                  <a:lnTo>
                    <a:pt x="242" y="98"/>
                  </a:lnTo>
                  <a:lnTo>
                    <a:pt x="258" y="110"/>
                  </a:lnTo>
                  <a:lnTo>
                    <a:pt x="270" y="126"/>
                  </a:lnTo>
                  <a:lnTo>
                    <a:pt x="280" y="144"/>
                  </a:lnTo>
                  <a:lnTo>
                    <a:pt x="286" y="164"/>
                  </a:lnTo>
                  <a:lnTo>
                    <a:pt x="288" y="184"/>
                  </a:lnTo>
                  <a:lnTo>
                    <a:pt x="286" y="204"/>
                  </a:lnTo>
                  <a:lnTo>
                    <a:pt x="280" y="224"/>
                  </a:lnTo>
                  <a:lnTo>
                    <a:pt x="270" y="242"/>
                  </a:lnTo>
                  <a:lnTo>
                    <a:pt x="258" y="258"/>
                  </a:lnTo>
                  <a:lnTo>
                    <a:pt x="242" y="270"/>
                  </a:lnTo>
                  <a:lnTo>
                    <a:pt x="224" y="280"/>
                  </a:lnTo>
                  <a:lnTo>
                    <a:pt x="204" y="286"/>
                  </a:lnTo>
                  <a:lnTo>
                    <a:pt x="184" y="288"/>
                  </a:lnTo>
                  <a:lnTo>
                    <a:pt x="164" y="286"/>
                  </a:lnTo>
                  <a:lnTo>
                    <a:pt x="144" y="280"/>
                  </a:lnTo>
                  <a:lnTo>
                    <a:pt x="126" y="270"/>
                  </a:lnTo>
                  <a:lnTo>
                    <a:pt x="110" y="258"/>
                  </a:lnTo>
                  <a:lnTo>
                    <a:pt x="98" y="242"/>
                  </a:lnTo>
                  <a:lnTo>
                    <a:pt x="88" y="224"/>
                  </a:lnTo>
                  <a:lnTo>
                    <a:pt x="82" y="204"/>
                  </a:lnTo>
                  <a:lnTo>
                    <a:pt x="80" y="184"/>
                  </a:lnTo>
                  <a:close/>
                </a:path>
              </a:pathLst>
            </a:custGeom>
            <a:solidFill>
              <a:srgbClr val="654E2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36BAA77-EC21-44FF-91F8-F4695C31A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4" y="1050"/>
              <a:ext cx="656" cy="656"/>
            </a:xfrm>
            <a:custGeom>
              <a:avLst/>
              <a:gdLst>
                <a:gd name="T0" fmla="*/ 2 w 656"/>
                <a:gd name="T1" fmla="*/ 362 h 656"/>
                <a:gd name="T2" fmla="*/ 26 w 656"/>
                <a:gd name="T3" fmla="*/ 456 h 656"/>
                <a:gd name="T4" fmla="*/ 74 w 656"/>
                <a:gd name="T5" fmla="*/ 536 h 656"/>
                <a:gd name="T6" fmla="*/ 144 w 656"/>
                <a:gd name="T7" fmla="*/ 600 h 656"/>
                <a:gd name="T8" fmla="*/ 230 w 656"/>
                <a:gd name="T9" fmla="*/ 642 h 656"/>
                <a:gd name="T10" fmla="*/ 328 w 656"/>
                <a:gd name="T11" fmla="*/ 656 h 656"/>
                <a:gd name="T12" fmla="*/ 394 w 656"/>
                <a:gd name="T13" fmla="*/ 650 h 656"/>
                <a:gd name="T14" fmla="*/ 484 w 656"/>
                <a:gd name="T15" fmla="*/ 616 h 656"/>
                <a:gd name="T16" fmla="*/ 560 w 656"/>
                <a:gd name="T17" fmla="*/ 560 h 656"/>
                <a:gd name="T18" fmla="*/ 616 w 656"/>
                <a:gd name="T19" fmla="*/ 484 h 656"/>
                <a:gd name="T20" fmla="*/ 650 w 656"/>
                <a:gd name="T21" fmla="*/ 394 h 656"/>
                <a:gd name="T22" fmla="*/ 656 w 656"/>
                <a:gd name="T23" fmla="*/ 328 h 656"/>
                <a:gd name="T24" fmla="*/ 642 w 656"/>
                <a:gd name="T25" fmla="*/ 230 h 656"/>
                <a:gd name="T26" fmla="*/ 600 w 656"/>
                <a:gd name="T27" fmla="*/ 144 h 656"/>
                <a:gd name="T28" fmla="*/ 536 w 656"/>
                <a:gd name="T29" fmla="*/ 74 h 656"/>
                <a:gd name="T30" fmla="*/ 456 w 656"/>
                <a:gd name="T31" fmla="*/ 26 h 656"/>
                <a:gd name="T32" fmla="*/ 362 w 656"/>
                <a:gd name="T33" fmla="*/ 2 h 656"/>
                <a:gd name="T34" fmla="*/ 294 w 656"/>
                <a:gd name="T35" fmla="*/ 2 h 656"/>
                <a:gd name="T36" fmla="*/ 200 w 656"/>
                <a:gd name="T37" fmla="*/ 26 h 656"/>
                <a:gd name="T38" fmla="*/ 120 w 656"/>
                <a:gd name="T39" fmla="*/ 74 h 656"/>
                <a:gd name="T40" fmla="*/ 56 w 656"/>
                <a:gd name="T41" fmla="*/ 144 h 656"/>
                <a:gd name="T42" fmla="*/ 14 w 656"/>
                <a:gd name="T43" fmla="*/ 230 h 656"/>
                <a:gd name="T44" fmla="*/ 0 w 656"/>
                <a:gd name="T45" fmla="*/ 328 h 656"/>
                <a:gd name="T46" fmla="*/ 80 w 656"/>
                <a:gd name="T47" fmla="*/ 328 h 656"/>
                <a:gd name="T48" fmla="*/ 92 w 656"/>
                <a:gd name="T49" fmla="*/ 254 h 656"/>
                <a:gd name="T50" fmla="*/ 122 w 656"/>
                <a:gd name="T51" fmla="*/ 190 h 656"/>
                <a:gd name="T52" fmla="*/ 170 w 656"/>
                <a:gd name="T53" fmla="*/ 136 h 656"/>
                <a:gd name="T54" fmla="*/ 232 w 656"/>
                <a:gd name="T55" fmla="*/ 100 h 656"/>
                <a:gd name="T56" fmla="*/ 302 w 656"/>
                <a:gd name="T57" fmla="*/ 82 h 656"/>
                <a:gd name="T58" fmla="*/ 354 w 656"/>
                <a:gd name="T59" fmla="*/ 82 h 656"/>
                <a:gd name="T60" fmla="*/ 424 w 656"/>
                <a:gd name="T61" fmla="*/ 100 h 656"/>
                <a:gd name="T62" fmla="*/ 486 w 656"/>
                <a:gd name="T63" fmla="*/ 136 h 656"/>
                <a:gd name="T64" fmla="*/ 534 w 656"/>
                <a:gd name="T65" fmla="*/ 190 h 656"/>
                <a:gd name="T66" fmla="*/ 564 w 656"/>
                <a:gd name="T67" fmla="*/ 254 h 656"/>
                <a:gd name="T68" fmla="*/ 576 w 656"/>
                <a:gd name="T69" fmla="*/ 328 h 656"/>
                <a:gd name="T70" fmla="*/ 570 w 656"/>
                <a:gd name="T71" fmla="*/ 378 h 656"/>
                <a:gd name="T72" fmla="*/ 546 w 656"/>
                <a:gd name="T73" fmla="*/ 446 h 656"/>
                <a:gd name="T74" fmla="*/ 504 w 656"/>
                <a:gd name="T75" fmla="*/ 504 h 656"/>
                <a:gd name="T76" fmla="*/ 446 w 656"/>
                <a:gd name="T77" fmla="*/ 546 h 656"/>
                <a:gd name="T78" fmla="*/ 378 w 656"/>
                <a:gd name="T79" fmla="*/ 570 h 656"/>
                <a:gd name="T80" fmla="*/ 328 w 656"/>
                <a:gd name="T81" fmla="*/ 576 h 656"/>
                <a:gd name="T82" fmla="*/ 254 w 656"/>
                <a:gd name="T83" fmla="*/ 564 h 656"/>
                <a:gd name="T84" fmla="*/ 190 w 656"/>
                <a:gd name="T85" fmla="*/ 534 h 656"/>
                <a:gd name="T86" fmla="*/ 136 w 656"/>
                <a:gd name="T87" fmla="*/ 486 h 656"/>
                <a:gd name="T88" fmla="*/ 100 w 656"/>
                <a:gd name="T89" fmla="*/ 424 h 656"/>
                <a:gd name="T90" fmla="*/ 82 w 656"/>
                <a:gd name="T91" fmla="*/ 354 h 6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56"/>
                <a:gd name="T139" fmla="*/ 0 h 656"/>
                <a:gd name="T140" fmla="*/ 656 w 656"/>
                <a:gd name="T141" fmla="*/ 656 h 65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56" h="656">
                  <a:moveTo>
                    <a:pt x="0" y="328"/>
                  </a:moveTo>
                  <a:lnTo>
                    <a:pt x="0" y="328"/>
                  </a:lnTo>
                  <a:lnTo>
                    <a:pt x="2" y="362"/>
                  </a:lnTo>
                  <a:lnTo>
                    <a:pt x="6" y="394"/>
                  </a:lnTo>
                  <a:lnTo>
                    <a:pt x="14" y="426"/>
                  </a:lnTo>
                  <a:lnTo>
                    <a:pt x="26" y="456"/>
                  </a:lnTo>
                  <a:lnTo>
                    <a:pt x="40" y="484"/>
                  </a:lnTo>
                  <a:lnTo>
                    <a:pt x="56" y="512"/>
                  </a:lnTo>
                  <a:lnTo>
                    <a:pt x="74" y="536"/>
                  </a:lnTo>
                  <a:lnTo>
                    <a:pt x="96" y="560"/>
                  </a:lnTo>
                  <a:lnTo>
                    <a:pt x="120" y="582"/>
                  </a:lnTo>
                  <a:lnTo>
                    <a:pt x="144" y="600"/>
                  </a:lnTo>
                  <a:lnTo>
                    <a:pt x="172" y="616"/>
                  </a:lnTo>
                  <a:lnTo>
                    <a:pt x="200" y="630"/>
                  </a:lnTo>
                  <a:lnTo>
                    <a:pt x="230" y="642"/>
                  </a:lnTo>
                  <a:lnTo>
                    <a:pt x="262" y="650"/>
                  </a:lnTo>
                  <a:lnTo>
                    <a:pt x="294" y="654"/>
                  </a:lnTo>
                  <a:lnTo>
                    <a:pt x="328" y="656"/>
                  </a:lnTo>
                  <a:lnTo>
                    <a:pt x="362" y="654"/>
                  </a:lnTo>
                  <a:lnTo>
                    <a:pt x="394" y="650"/>
                  </a:lnTo>
                  <a:lnTo>
                    <a:pt x="426" y="642"/>
                  </a:lnTo>
                  <a:lnTo>
                    <a:pt x="456" y="630"/>
                  </a:lnTo>
                  <a:lnTo>
                    <a:pt x="484" y="616"/>
                  </a:lnTo>
                  <a:lnTo>
                    <a:pt x="512" y="600"/>
                  </a:lnTo>
                  <a:lnTo>
                    <a:pt x="536" y="582"/>
                  </a:lnTo>
                  <a:lnTo>
                    <a:pt x="560" y="560"/>
                  </a:lnTo>
                  <a:lnTo>
                    <a:pt x="582" y="536"/>
                  </a:lnTo>
                  <a:lnTo>
                    <a:pt x="600" y="512"/>
                  </a:lnTo>
                  <a:lnTo>
                    <a:pt x="616" y="484"/>
                  </a:lnTo>
                  <a:lnTo>
                    <a:pt x="630" y="456"/>
                  </a:lnTo>
                  <a:lnTo>
                    <a:pt x="642" y="426"/>
                  </a:lnTo>
                  <a:lnTo>
                    <a:pt x="650" y="394"/>
                  </a:lnTo>
                  <a:lnTo>
                    <a:pt x="654" y="362"/>
                  </a:lnTo>
                  <a:lnTo>
                    <a:pt x="656" y="328"/>
                  </a:lnTo>
                  <a:lnTo>
                    <a:pt x="654" y="294"/>
                  </a:lnTo>
                  <a:lnTo>
                    <a:pt x="650" y="262"/>
                  </a:lnTo>
                  <a:lnTo>
                    <a:pt x="642" y="230"/>
                  </a:lnTo>
                  <a:lnTo>
                    <a:pt x="630" y="200"/>
                  </a:lnTo>
                  <a:lnTo>
                    <a:pt x="616" y="172"/>
                  </a:lnTo>
                  <a:lnTo>
                    <a:pt x="600" y="144"/>
                  </a:lnTo>
                  <a:lnTo>
                    <a:pt x="582" y="120"/>
                  </a:lnTo>
                  <a:lnTo>
                    <a:pt x="560" y="96"/>
                  </a:lnTo>
                  <a:lnTo>
                    <a:pt x="536" y="74"/>
                  </a:lnTo>
                  <a:lnTo>
                    <a:pt x="512" y="56"/>
                  </a:lnTo>
                  <a:lnTo>
                    <a:pt x="484" y="40"/>
                  </a:lnTo>
                  <a:lnTo>
                    <a:pt x="456" y="26"/>
                  </a:lnTo>
                  <a:lnTo>
                    <a:pt x="426" y="14"/>
                  </a:lnTo>
                  <a:lnTo>
                    <a:pt x="394" y="6"/>
                  </a:lnTo>
                  <a:lnTo>
                    <a:pt x="362" y="2"/>
                  </a:lnTo>
                  <a:lnTo>
                    <a:pt x="328" y="0"/>
                  </a:lnTo>
                  <a:lnTo>
                    <a:pt x="294" y="2"/>
                  </a:lnTo>
                  <a:lnTo>
                    <a:pt x="262" y="6"/>
                  </a:lnTo>
                  <a:lnTo>
                    <a:pt x="230" y="14"/>
                  </a:lnTo>
                  <a:lnTo>
                    <a:pt x="200" y="26"/>
                  </a:lnTo>
                  <a:lnTo>
                    <a:pt x="172" y="40"/>
                  </a:lnTo>
                  <a:lnTo>
                    <a:pt x="144" y="56"/>
                  </a:lnTo>
                  <a:lnTo>
                    <a:pt x="120" y="74"/>
                  </a:lnTo>
                  <a:lnTo>
                    <a:pt x="96" y="96"/>
                  </a:lnTo>
                  <a:lnTo>
                    <a:pt x="74" y="120"/>
                  </a:lnTo>
                  <a:lnTo>
                    <a:pt x="56" y="144"/>
                  </a:lnTo>
                  <a:lnTo>
                    <a:pt x="40" y="172"/>
                  </a:lnTo>
                  <a:lnTo>
                    <a:pt x="26" y="200"/>
                  </a:lnTo>
                  <a:lnTo>
                    <a:pt x="14" y="230"/>
                  </a:lnTo>
                  <a:lnTo>
                    <a:pt x="6" y="262"/>
                  </a:lnTo>
                  <a:lnTo>
                    <a:pt x="2" y="294"/>
                  </a:lnTo>
                  <a:lnTo>
                    <a:pt x="0" y="328"/>
                  </a:lnTo>
                  <a:close/>
                  <a:moveTo>
                    <a:pt x="80" y="328"/>
                  </a:moveTo>
                  <a:lnTo>
                    <a:pt x="80" y="328"/>
                  </a:lnTo>
                  <a:lnTo>
                    <a:pt x="82" y="302"/>
                  </a:lnTo>
                  <a:lnTo>
                    <a:pt x="86" y="278"/>
                  </a:lnTo>
                  <a:lnTo>
                    <a:pt x="92" y="254"/>
                  </a:lnTo>
                  <a:lnTo>
                    <a:pt x="100" y="232"/>
                  </a:lnTo>
                  <a:lnTo>
                    <a:pt x="110" y="210"/>
                  </a:lnTo>
                  <a:lnTo>
                    <a:pt x="122" y="190"/>
                  </a:lnTo>
                  <a:lnTo>
                    <a:pt x="136" y="170"/>
                  </a:lnTo>
                  <a:lnTo>
                    <a:pt x="152" y="152"/>
                  </a:lnTo>
                  <a:lnTo>
                    <a:pt x="170" y="136"/>
                  </a:lnTo>
                  <a:lnTo>
                    <a:pt x="190" y="122"/>
                  </a:lnTo>
                  <a:lnTo>
                    <a:pt x="210" y="110"/>
                  </a:lnTo>
                  <a:lnTo>
                    <a:pt x="232" y="100"/>
                  </a:lnTo>
                  <a:lnTo>
                    <a:pt x="254" y="92"/>
                  </a:lnTo>
                  <a:lnTo>
                    <a:pt x="278" y="86"/>
                  </a:lnTo>
                  <a:lnTo>
                    <a:pt x="302" y="82"/>
                  </a:lnTo>
                  <a:lnTo>
                    <a:pt x="328" y="80"/>
                  </a:lnTo>
                  <a:lnTo>
                    <a:pt x="354" y="82"/>
                  </a:lnTo>
                  <a:lnTo>
                    <a:pt x="378" y="86"/>
                  </a:lnTo>
                  <a:lnTo>
                    <a:pt x="402" y="92"/>
                  </a:lnTo>
                  <a:lnTo>
                    <a:pt x="424" y="100"/>
                  </a:lnTo>
                  <a:lnTo>
                    <a:pt x="446" y="110"/>
                  </a:lnTo>
                  <a:lnTo>
                    <a:pt x="466" y="122"/>
                  </a:lnTo>
                  <a:lnTo>
                    <a:pt x="486" y="136"/>
                  </a:lnTo>
                  <a:lnTo>
                    <a:pt x="504" y="152"/>
                  </a:lnTo>
                  <a:lnTo>
                    <a:pt x="520" y="170"/>
                  </a:lnTo>
                  <a:lnTo>
                    <a:pt x="534" y="190"/>
                  </a:lnTo>
                  <a:lnTo>
                    <a:pt x="546" y="210"/>
                  </a:lnTo>
                  <a:lnTo>
                    <a:pt x="556" y="232"/>
                  </a:lnTo>
                  <a:lnTo>
                    <a:pt x="564" y="254"/>
                  </a:lnTo>
                  <a:lnTo>
                    <a:pt x="570" y="278"/>
                  </a:lnTo>
                  <a:lnTo>
                    <a:pt x="574" y="302"/>
                  </a:lnTo>
                  <a:lnTo>
                    <a:pt x="576" y="328"/>
                  </a:lnTo>
                  <a:lnTo>
                    <a:pt x="574" y="354"/>
                  </a:lnTo>
                  <a:lnTo>
                    <a:pt x="570" y="378"/>
                  </a:lnTo>
                  <a:lnTo>
                    <a:pt x="564" y="402"/>
                  </a:lnTo>
                  <a:lnTo>
                    <a:pt x="556" y="424"/>
                  </a:lnTo>
                  <a:lnTo>
                    <a:pt x="546" y="446"/>
                  </a:lnTo>
                  <a:lnTo>
                    <a:pt x="534" y="466"/>
                  </a:lnTo>
                  <a:lnTo>
                    <a:pt x="520" y="486"/>
                  </a:lnTo>
                  <a:lnTo>
                    <a:pt x="504" y="504"/>
                  </a:lnTo>
                  <a:lnTo>
                    <a:pt x="486" y="520"/>
                  </a:lnTo>
                  <a:lnTo>
                    <a:pt x="466" y="534"/>
                  </a:lnTo>
                  <a:lnTo>
                    <a:pt x="446" y="546"/>
                  </a:lnTo>
                  <a:lnTo>
                    <a:pt x="424" y="556"/>
                  </a:lnTo>
                  <a:lnTo>
                    <a:pt x="402" y="564"/>
                  </a:lnTo>
                  <a:lnTo>
                    <a:pt x="378" y="570"/>
                  </a:lnTo>
                  <a:lnTo>
                    <a:pt x="354" y="574"/>
                  </a:lnTo>
                  <a:lnTo>
                    <a:pt x="328" y="576"/>
                  </a:lnTo>
                  <a:lnTo>
                    <a:pt x="302" y="574"/>
                  </a:lnTo>
                  <a:lnTo>
                    <a:pt x="278" y="570"/>
                  </a:lnTo>
                  <a:lnTo>
                    <a:pt x="254" y="564"/>
                  </a:lnTo>
                  <a:lnTo>
                    <a:pt x="232" y="556"/>
                  </a:lnTo>
                  <a:lnTo>
                    <a:pt x="210" y="546"/>
                  </a:lnTo>
                  <a:lnTo>
                    <a:pt x="190" y="534"/>
                  </a:lnTo>
                  <a:lnTo>
                    <a:pt x="170" y="520"/>
                  </a:lnTo>
                  <a:lnTo>
                    <a:pt x="152" y="504"/>
                  </a:lnTo>
                  <a:lnTo>
                    <a:pt x="136" y="486"/>
                  </a:lnTo>
                  <a:lnTo>
                    <a:pt x="122" y="466"/>
                  </a:lnTo>
                  <a:lnTo>
                    <a:pt x="110" y="446"/>
                  </a:lnTo>
                  <a:lnTo>
                    <a:pt x="100" y="424"/>
                  </a:lnTo>
                  <a:lnTo>
                    <a:pt x="92" y="402"/>
                  </a:lnTo>
                  <a:lnTo>
                    <a:pt x="86" y="378"/>
                  </a:lnTo>
                  <a:lnTo>
                    <a:pt x="82" y="354"/>
                  </a:lnTo>
                  <a:lnTo>
                    <a:pt x="80" y="328"/>
                  </a:lnTo>
                  <a:close/>
                </a:path>
              </a:pathLst>
            </a:custGeom>
            <a:solidFill>
              <a:srgbClr val="654E25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D54827-FE92-4F8E-987B-7846A9522C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0" y="906"/>
              <a:ext cx="944" cy="944"/>
            </a:xfrm>
            <a:custGeom>
              <a:avLst/>
              <a:gdLst>
                <a:gd name="T0" fmla="*/ 0 w 944"/>
                <a:gd name="T1" fmla="*/ 496 h 944"/>
                <a:gd name="T2" fmla="*/ 10 w 944"/>
                <a:gd name="T3" fmla="*/ 568 h 944"/>
                <a:gd name="T4" fmla="*/ 58 w 944"/>
                <a:gd name="T5" fmla="*/ 696 h 944"/>
                <a:gd name="T6" fmla="*/ 138 w 944"/>
                <a:gd name="T7" fmla="*/ 806 h 944"/>
                <a:gd name="T8" fmla="*/ 248 w 944"/>
                <a:gd name="T9" fmla="*/ 886 h 944"/>
                <a:gd name="T10" fmla="*/ 376 w 944"/>
                <a:gd name="T11" fmla="*/ 934 h 944"/>
                <a:gd name="T12" fmla="*/ 448 w 944"/>
                <a:gd name="T13" fmla="*/ 944 h 944"/>
                <a:gd name="T14" fmla="*/ 496 w 944"/>
                <a:gd name="T15" fmla="*/ 944 h 944"/>
                <a:gd name="T16" fmla="*/ 568 w 944"/>
                <a:gd name="T17" fmla="*/ 934 h 944"/>
                <a:gd name="T18" fmla="*/ 696 w 944"/>
                <a:gd name="T19" fmla="*/ 886 h 944"/>
                <a:gd name="T20" fmla="*/ 806 w 944"/>
                <a:gd name="T21" fmla="*/ 806 h 944"/>
                <a:gd name="T22" fmla="*/ 886 w 944"/>
                <a:gd name="T23" fmla="*/ 696 h 944"/>
                <a:gd name="T24" fmla="*/ 934 w 944"/>
                <a:gd name="T25" fmla="*/ 568 h 944"/>
                <a:gd name="T26" fmla="*/ 944 w 944"/>
                <a:gd name="T27" fmla="*/ 496 h 944"/>
                <a:gd name="T28" fmla="*/ 944 w 944"/>
                <a:gd name="T29" fmla="*/ 448 h 944"/>
                <a:gd name="T30" fmla="*/ 934 w 944"/>
                <a:gd name="T31" fmla="*/ 376 h 944"/>
                <a:gd name="T32" fmla="*/ 886 w 944"/>
                <a:gd name="T33" fmla="*/ 248 h 944"/>
                <a:gd name="T34" fmla="*/ 806 w 944"/>
                <a:gd name="T35" fmla="*/ 138 h 944"/>
                <a:gd name="T36" fmla="*/ 696 w 944"/>
                <a:gd name="T37" fmla="*/ 58 h 944"/>
                <a:gd name="T38" fmla="*/ 568 w 944"/>
                <a:gd name="T39" fmla="*/ 10 h 944"/>
                <a:gd name="T40" fmla="*/ 496 w 944"/>
                <a:gd name="T41" fmla="*/ 0 h 944"/>
                <a:gd name="T42" fmla="*/ 448 w 944"/>
                <a:gd name="T43" fmla="*/ 0 h 944"/>
                <a:gd name="T44" fmla="*/ 376 w 944"/>
                <a:gd name="T45" fmla="*/ 10 h 944"/>
                <a:gd name="T46" fmla="*/ 248 w 944"/>
                <a:gd name="T47" fmla="*/ 58 h 944"/>
                <a:gd name="T48" fmla="*/ 138 w 944"/>
                <a:gd name="T49" fmla="*/ 138 h 944"/>
                <a:gd name="T50" fmla="*/ 58 w 944"/>
                <a:gd name="T51" fmla="*/ 248 h 944"/>
                <a:gd name="T52" fmla="*/ 10 w 944"/>
                <a:gd name="T53" fmla="*/ 376 h 944"/>
                <a:gd name="T54" fmla="*/ 0 w 944"/>
                <a:gd name="T55" fmla="*/ 448 h 944"/>
                <a:gd name="T56" fmla="*/ 80 w 944"/>
                <a:gd name="T57" fmla="*/ 472 h 944"/>
                <a:gd name="T58" fmla="*/ 88 w 944"/>
                <a:gd name="T59" fmla="*/ 394 h 944"/>
                <a:gd name="T60" fmla="*/ 128 w 944"/>
                <a:gd name="T61" fmla="*/ 286 h 944"/>
                <a:gd name="T62" fmla="*/ 194 w 944"/>
                <a:gd name="T63" fmla="*/ 194 h 944"/>
                <a:gd name="T64" fmla="*/ 286 w 944"/>
                <a:gd name="T65" fmla="*/ 128 h 944"/>
                <a:gd name="T66" fmla="*/ 394 w 944"/>
                <a:gd name="T67" fmla="*/ 88 h 944"/>
                <a:gd name="T68" fmla="*/ 472 w 944"/>
                <a:gd name="T69" fmla="*/ 80 h 944"/>
                <a:gd name="T70" fmla="*/ 588 w 944"/>
                <a:gd name="T71" fmla="*/ 98 h 944"/>
                <a:gd name="T72" fmla="*/ 692 w 944"/>
                <a:gd name="T73" fmla="*/ 148 h 944"/>
                <a:gd name="T74" fmla="*/ 774 w 944"/>
                <a:gd name="T75" fmla="*/ 222 h 944"/>
                <a:gd name="T76" fmla="*/ 834 w 944"/>
                <a:gd name="T77" fmla="*/ 320 h 944"/>
                <a:gd name="T78" fmla="*/ 862 w 944"/>
                <a:gd name="T79" fmla="*/ 432 h 944"/>
                <a:gd name="T80" fmla="*/ 862 w 944"/>
                <a:gd name="T81" fmla="*/ 512 h 944"/>
                <a:gd name="T82" fmla="*/ 834 w 944"/>
                <a:gd name="T83" fmla="*/ 624 h 944"/>
                <a:gd name="T84" fmla="*/ 774 w 944"/>
                <a:gd name="T85" fmla="*/ 722 h 944"/>
                <a:gd name="T86" fmla="*/ 692 w 944"/>
                <a:gd name="T87" fmla="*/ 796 h 944"/>
                <a:gd name="T88" fmla="*/ 588 w 944"/>
                <a:gd name="T89" fmla="*/ 846 h 944"/>
                <a:gd name="T90" fmla="*/ 472 w 944"/>
                <a:gd name="T91" fmla="*/ 864 h 944"/>
                <a:gd name="T92" fmla="*/ 394 w 944"/>
                <a:gd name="T93" fmla="*/ 856 h 944"/>
                <a:gd name="T94" fmla="*/ 286 w 944"/>
                <a:gd name="T95" fmla="*/ 816 h 944"/>
                <a:gd name="T96" fmla="*/ 194 w 944"/>
                <a:gd name="T97" fmla="*/ 750 h 944"/>
                <a:gd name="T98" fmla="*/ 128 w 944"/>
                <a:gd name="T99" fmla="*/ 658 h 944"/>
                <a:gd name="T100" fmla="*/ 88 w 944"/>
                <a:gd name="T101" fmla="*/ 550 h 944"/>
                <a:gd name="T102" fmla="*/ 80 w 944"/>
                <a:gd name="T103" fmla="*/ 472 h 9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44"/>
                <a:gd name="T157" fmla="*/ 0 h 944"/>
                <a:gd name="T158" fmla="*/ 944 w 944"/>
                <a:gd name="T159" fmla="*/ 944 h 94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44" h="944">
                  <a:moveTo>
                    <a:pt x="0" y="472"/>
                  </a:moveTo>
                  <a:lnTo>
                    <a:pt x="0" y="472"/>
                  </a:lnTo>
                  <a:lnTo>
                    <a:pt x="0" y="496"/>
                  </a:lnTo>
                  <a:lnTo>
                    <a:pt x="2" y="520"/>
                  </a:lnTo>
                  <a:lnTo>
                    <a:pt x="6" y="544"/>
                  </a:lnTo>
                  <a:lnTo>
                    <a:pt x="10" y="568"/>
                  </a:lnTo>
                  <a:lnTo>
                    <a:pt x="22" y="612"/>
                  </a:lnTo>
                  <a:lnTo>
                    <a:pt x="38" y="656"/>
                  </a:lnTo>
                  <a:lnTo>
                    <a:pt x="58" y="696"/>
                  </a:lnTo>
                  <a:lnTo>
                    <a:pt x="80" y="736"/>
                  </a:lnTo>
                  <a:lnTo>
                    <a:pt x="108" y="772"/>
                  </a:lnTo>
                  <a:lnTo>
                    <a:pt x="138" y="806"/>
                  </a:lnTo>
                  <a:lnTo>
                    <a:pt x="172" y="836"/>
                  </a:lnTo>
                  <a:lnTo>
                    <a:pt x="208" y="864"/>
                  </a:lnTo>
                  <a:lnTo>
                    <a:pt x="248" y="886"/>
                  </a:lnTo>
                  <a:lnTo>
                    <a:pt x="288" y="906"/>
                  </a:lnTo>
                  <a:lnTo>
                    <a:pt x="332" y="922"/>
                  </a:lnTo>
                  <a:lnTo>
                    <a:pt x="376" y="934"/>
                  </a:lnTo>
                  <a:lnTo>
                    <a:pt x="400" y="938"/>
                  </a:lnTo>
                  <a:lnTo>
                    <a:pt x="424" y="942"/>
                  </a:lnTo>
                  <a:lnTo>
                    <a:pt x="448" y="944"/>
                  </a:lnTo>
                  <a:lnTo>
                    <a:pt x="472" y="944"/>
                  </a:lnTo>
                  <a:lnTo>
                    <a:pt x="496" y="944"/>
                  </a:lnTo>
                  <a:lnTo>
                    <a:pt x="520" y="942"/>
                  </a:lnTo>
                  <a:lnTo>
                    <a:pt x="544" y="938"/>
                  </a:lnTo>
                  <a:lnTo>
                    <a:pt x="568" y="934"/>
                  </a:lnTo>
                  <a:lnTo>
                    <a:pt x="612" y="922"/>
                  </a:lnTo>
                  <a:lnTo>
                    <a:pt x="656" y="906"/>
                  </a:lnTo>
                  <a:lnTo>
                    <a:pt x="696" y="886"/>
                  </a:lnTo>
                  <a:lnTo>
                    <a:pt x="736" y="864"/>
                  </a:lnTo>
                  <a:lnTo>
                    <a:pt x="772" y="836"/>
                  </a:lnTo>
                  <a:lnTo>
                    <a:pt x="806" y="806"/>
                  </a:lnTo>
                  <a:lnTo>
                    <a:pt x="836" y="772"/>
                  </a:lnTo>
                  <a:lnTo>
                    <a:pt x="864" y="736"/>
                  </a:lnTo>
                  <a:lnTo>
                    <a:pt x="886" y="696"/>
                  </a:lnTo>
                  <a:lnTo>
                    <a:pt x="906" y="656"/>
                  </a:lnTo>
                  <a:lnTo>
                    <a:pt x="922" y="612"/>
                  </a:lnTo>
                  <a:lnTo>
                    <a:pt x="934" y="568"/>
                  </a:lnTo>
                  <a:lnTo>
                    <a:pt x="938" y="544"/>
                  </a:lnTo>
                  <a:lnTo>
                    <a:pt x="942" y="520"/>
                  </a:lnTo>
                  <a:lnTo>
                    <a:pt x="944" y="496"/>
                  </a:lnTo>
                  <a:lnTo>
                    <a:pt x="944" y="472"/>
                  </a:lnTo>
                  <a:lnTo>
                    <a:pt x="944" y="448"/>
                  </a:lnTo>
                  <a:lnTo>
                    <a:pt x="942" y="424"/>
                  </a:lnTo>
                  <a:lnTo>
                    <a:pt x="938" y="400"/>
                  </a:lnTo>
                  <a:lnTo>
                    <a:pt x="934" y="376"/>
                  </a:lnTo>
                  <a:lnTo>
                    <a:pt x="922" y="332"/>
                  </a:lnTo>
                  <a:lnTo>
                    <a:pt x="906" y="288"/>
                  </a:lnTo>
                  <a:lnTo>
                    <a:pt x="886" y="248"/>
                  </a:lnTo>
                  <a:lnTo>
                    <a:pt x="864" y="208"/>
                  </a:lnTo>
                  <a:lnTo>
                    <a:pt x="836" y="172"/>
                  </a:lnTo>
                  <a:lnTo>
                    <a:pt x="806" y="138"/>
                  </a:lnTo>
                  <a:lnTo>
                    <a:pt x="772" y="108"/>
                  </a:lnTo>
                  <a:lnTo>
                    <a:pt x="736" y="80"/>
                  </a:lnTo>
                  <a:lnTo>
                    <a:pt x="696" y="58"/>
                  </a:lnTo>
                  <a:lnTo>
                    <a:pt x="656" y="38"/>
                  </a:lnTo>
                  <a:lnTo>
                    <a:pt x="612" y="22"/>
                  </a:lnTo>
                  <a:lnTo>
                    <a:pt x="568" y="10"/>
                  </a:lnTo>
                  <a:lnTo>
                    <a:pt x="544" y="6"/>
                  </a:lnTo>
                  <a:lnTo>
                    <a:pt x="520" y="2"/>
                  </a:lnTo>
                  <a:lnTo>
                    <a:pt x="496" y="0"/>
                  </a:lnTo>
                  <a:lnTo>
                    <a:pt x="472" y="0"/>
                  </a:lnTo>
                  <a:lnTo>
                    <a:pt x="448" y="0"/>
                  </a:lnTo>
                  <a:lnTo>
                    <a:pt x="424" y="2"/>
                  </a:lnTo>
                  <a:lnTo>
                    <a:pt x="400" y="6"/>
                  </a:lnTo>
                  <a:lnTo>
                    <a:pt x="376" y="10"/>
                  </a:lnTo>
                  <a:lnTo>
                    <a:pt x="332" y="22"/>
                  </a:lnTo>
                  <a:lnTo>
                    <a:pt x="288" y="38"/>
                  </a:lnTo>
                  <a:lnTo>
                    <a:pt x="248" y="58"/>
                  </a:lnTo>
                  <a:lnTo>
                    <a:pt x="208" y="80"/>
                  </a:lnTo>
                  <a:lnTo>
                    <a:pt x="172" y="108"/>
                  </a:lnTo>
                  <a:lnTo>
                    <a:pt x="138" y="138"/>
                  </a:lnTo>
                  <a:lnTo>
                    <a:pt x="108" y="172"/>
                  </a:lnTo>
                  <a:lnTo>
                    <a:pt x="80" y="208"/>
                  </a:lnTo>
                  <a:lnTo>
                    <a:pt x="58" y="248"/>
                  </a:lnTo>
                  <a:lnTo>
                    <a:pt x="38" y="288"/>
                  </a:lnTo>
                  <a:lnTo>
                    <a:pt x="22" y="332"/>
                  </a:lnTo>
                  <a:lnTo>
                    <a:pt x="10" y="376"/>
                  </a:lnTo>
                  <a:lnTo>
                    <a:pt x="6" y="400"/>
                  </a:lnTo>
                  <a:lnTo>
                    <a:pt x="2" y="424"/>
                  </a:lnTo>
                  <a:lnTo>
                    <a:pt x="0" y="448"/>
                  </a:lnTo>
                  <a:lnTo>
                    <a:pt x="0" y="472"/>
                  </a:lnTo>
                  <a:close/>
                  <a:moveTo>
                    <a:pt x="80" y="472"/>
                  </a:moveTo>
                  <a:lnTo>
                    <a:pt x="80" y="472"/>
                  </a:lnTo>
                  <a:lnTo>
                    <a:pt x="82" y="432"/>
                  </a:lnTo>
                  <a:lnTo>
                    <a:pt x="88" y="394"/>
                  </a:lnTo>
                  <a:lnTo>
                    <a:pt x="98" y="356"/>
                  </a:lnTo>
                  <a:lnTo>
                    <a:pt x="110" y="320"/>
                  </a:lnTo>
                  <a:lnTo>
                    <a:pt x="128" y="286"/>
                  </a:lnTo>
                  <a:lnTo>
                    <a:pt x="148" y="252"/>
                  </a:lnTo>
                  <a:lnTo>
                    <a:pt x="170" y="222"/>
                  </a:lnTo>
                  <a:lnTo>
                    <a:pt x="194" y="194"/>
                  </a:lnTo>
                  <a:lnTo>
                    <a:pt x="222" y="170"/>
                  </a:lnTo>
                  <a:lnTo>
                    <a:pt x="252" y="148"/>
                  </a:lnTo>
                  <a:lnTo>
                    <a:pt x="286" y="128"/>
                  </a:lnTo>
                  <a:lnTo>
                    <a:pt x="320" y="110"/>
                  </a:lnTo>
                  <a:lnTo>
                    <a:pt x="356" y="98"/>
                  </a:lnTo>
                  <a:lnTo>
                    <a:pt x="394" y="88"/>
                  </a:lnTo>
                  <a:lnTo>
                    <a:pt x="432" y="82"/>
                  </a:lnTo>
                  <a:lnTo>
                    <a:pt x="472" y="80"/>
                  </a:lnTo>
                  <a:lnTo>
                    <a:pt x="512" y="82"/>
                  </a:lnTo>
                  <a:lnTo>
                    <a:pt x="550" y="88"/>
                  </a:lnTo>
                  <a:lnTo>
                    <a:pt x="588" y="98"/>
                  </a:lnTo>
                  <a:lnTo>
                    <a:pt x="624" y="110"/>
                  </a:lnTo>
                  <a:lnTo>
                    <a:pt x="658" y="128"/>
                  </a:lnTo>
                  <a:lnTo>
                    <a:pt x="692" y="148"/>
                  </a:lnTo>
                  <a:lnTo>
                    <a:pt x="722" y="170"/>
                  </a:lnTo>
                  <a:lnTo>
                    <a:pt x="750" y="194"/>
                  </a:lnTo>
                  <a:lnTo>
                    <a:pt x="774" y="222"/>
                  </a:lnTo>
                  <a:lnTo>
                    <a:pt x="796" y="252"/>
                  </a:lnTo>
                  <a:lnTo>
                    <a:pt x="816" y="286"/>
                  </a:lnTo>
                  <a:lnTo>
                    <a:pt x="834" y="320"/>
                  </a:lnTo>
                  <a:lnTo>
                    <a:pt x="846" y="356"/>
                  </a:lnTo>
                  <a:lnTo>
                    <a:pt x="856" y="394"/>
                  </a:lnTo>
                  <a:lnTo>
                    <a:pt x="862" y="432"/>
                  </a:lnTo>
                  <a:lnTo>
                    <a:pt x="864" y="472"/>
                  </a:lnTo>
                  <a:lnTo>
                    <a:pt x="862" y="512"/>
                  </a:lnTo>
                  <a:lnTo>
                    <a:pt x="856" y="550"/>
                  </a:lnTo>
                  <a:lnTo>
                    <a:pt x="846" y="588"/>
                  </a:lnTo>
                  <a:lnTo>
                    <a:pt x="834" y="624"/>
                  </a:lnTo>
                  <a:lnTo>
                    <a:pt x="816" y="658"/>
                  </a:lnTo>
                  <a:lnTo>
                    <a:pt x="796" y="692"/>
                  </a:lnTo>
                  <a:lnTo>
                    <a:pt x="774" y="722"/>
                  </a:lnTo>
                  <a:lnTo>
                    <a:pt x="750" y="750"/>
                  </a:lnTo>
                  <a:lnTo>
                    <a:pt x="722" y="774"/>
                  </a:lnTo>
                  <a:lnTo>
                    <a:pt x="692" y="796"/>
                  </a:lnTo>
                  <a:lnTo>
                    <a:pt x="658" y="816"/>
                  </a:lnTo>
                  <a:lnTo>
                    <a:pt x="624" y="834"/>
                  </a:lnTo>
                  <a:lnTo>
                    <a:pt x="588" y="846"/>
                  </a:lnTo>
                  <a:lnTo>
                    <a:pt x="550" y="856"/>
                  </a:lnTo>
                  <a:lnTo>
                    <a:pt x="512" y="862"/>
                  </a:lnTo>
                  <a:lnTo>
                    <a:pt x="472" y="864"/>
                  </a:lnTo>
                  <a:lnTo>
                    <a:pt x="432" y="862"/>
                  </a:lnTo>
                  <a:lnTo>
                    <a:pt x="394" y="856"/>
                  </a:lnTo>
                  <a:lnTo>
                    <a:pt x="356" y="846"/>
                  </a:lnTo>
                  <a:lnTo>
                    <a:pt x="320" y="834"/>
                  </a:lnTo>
                  <a:lnTo>
                    <a:pt x="286" y="816"/>
                  </a:lnTo>
                  <a:lnTo>
                    <a:pt x="252" y="796"/>
                  </a:lnTo>
                  <a:lnTo>
                    <a:pt x="222" y="774"/>
                  </a:lnTo>
                  <a:lnTo>
                    <a:pt x="194" y="750"/>
                  </a:lnTo>
                  <a:lnTo>
                    <a:pt x="170" y="722"/>
                  </a:lnTo>
                  <a:lnTo>
                    <a:pt x="148" y="692"/>
                  </a:lnTo>
                  <a:lnTo>
                    <a:pt x="128" y="658"/>
                  </a:lnTo>
                  <a:lnTo>
                    <a:pt x="110" y="624"/>
                  </a:lnTo>
                  <a:lnTo>
                    <a:pt x="98" y="588"/>
                  </a:lnTo>
                  <a:lnTo>
                    <a:pt x="88" y="550"/>
                  </a:lnTo>
                  <a:lnTo>
                    <a:pt x="82" y="512"/>
                  </a:lnTo>
                  <a:lnTo>
                    <a:pt x="80" y="472"/>
                  </a:lnTo>
                  <a:close/>
                </a:path>
              </a:pathLst>
            </a:custGeom>
            <a:solidFill>
              <a:srgbClr val="654E25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D3D5D8F-8D43-43DF-835A-1881B77B3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" y="762"/>
              <a:ext cx="1232" cy="1232"/>
            </a:xfrm>
            <a:custGeom>
              <a:avLst/>
              <a:gdLst>
                <a:gd name="T0" fmla="*/ 8 w 1232"/>
                <a:gd name="T1" fmla="*/ 710 h 1232"/>
                <a:gd name="T2" fmla="*/ 48 w 1232"/>
                <a:gd name="T3" fmla="*/ 856 h 1232"/>
                <a:gd name="T4" fmla="*/ 122 w 1232"/>
                <a:gd name="T5" fmla="*/ 984 h 1232"/>
                <a:gd name="T6" fmla="*/ 224 w 1232"/>
                <a:gd name="T7" fmla="*/ 1092 h 1232"/>
                <a:gd name="T8" fmla="*/ 350 w 1232"/>
                <a:gd name="T9" fmla="*/ 1172 h 1232"/>
                <a:gd name="T10" fmla="*/ 492 w 1232"/>
                <a:gd name="T11" fmla="*/ 1220 h 1232"/>
                <a:gd name="T12" fmla="*/ 616 w 1232"/>
                <a:gd name="T13" fmla="*/ 1232 h 1232"/>
                <a:gd name="T14" fmla="*/ 770 w 1232"/>
                <a:gd name="T15" fmla="*/ 1212 h 1232"/>
                <a:gd name="T16" fmla="*/ 910 w 1232"/>
                <a:gd name="T17" fmla="*/ 1158 h 1232"/>
                <a:gd name="T18" fmla="*/ 1030 w 1232"/>
                <a:gd name="T19" fmla="*/ 1072 h 1232"/>
                <a:gd name="T20" fmla="*/ 1126 w 1232"/>
                <a:gd name="T21" fmla="*/ 960 h 1232"/>
                <a:gd name="T22" fmla="*/ 1194 w 1232"/>
                <a:gd name="T23" fmla="*/ 828 h 1232"/>
                <a:gd name="T24" fmla="*/ 1228 w 1232"/>
                <a:gd name="T25" fmla="*/ 678 h 1232"/>
                <a:gd name="T26" fmla="*/ 1228 w 1232"/>
                <a:gd name="T27" fmla="*/ 554 h 1232"/>
                <a:gd name="T28" fmla="*/ 1194 w 1232"/>
                <a:gd name="T29" fmla="*/ 404 h 1232"/>
                <a:gd name="T30" fmla="*/ 1126 w 1232"/>
                <a:gd name="T31" fmla="*/ 272 h 1232"/>
                <a:gd name="T32" fmla="*/ 1030 w 1232"/>
                <a:gd name="T33" fmla="*/ 160 h 1232"/>
                <a:gd name="T34" fmla="*/ 910 w 1232"/>
                <a:gd name="T35" fmla="*/ 74 h 1232"/>
                <a:gd name="T36" fmla="*/ 770 w 1232"/>
                <a:gd name="T37" fmla="*/ 20 h 1232"/>
                <a:gd name="T38" fmla="*/ 616 w 1232"/>
                <a:gd name="T39" fmla="*/ 0 h 1232"/>
                <a:gd name="T40" fmla="*/ 492 w 1232"/>
                <a:gd name="T41" fmla="*/ 12 h 1232"/>
                <a:gd name="T42" fmla="*/ 350 w 1232"/>
                <a:gd name="T43" fmla="*/ 60 h 1232"/>
                <a:gd name="T44" fmla="*/ 224 w 1232"/>
                <a:gd name="T45" fmla="*/ 140 h 1232"/>
                <a:gd name="T46" fmla="*/ 122 w 1232"/>
                <a:gd name="T47" fmla="*/ 248 h 1232"/>
                <a:gd name="T48" fmla="*/ 48 w 1232"/>
                <a:gd name="T49" fmla="*/ 376 h 1232"/>
                <a:gd name="T50" fmla="*/ 8 w 1232"/>
                <a:gd name="T51" fmla="*/ 522 h 1232"/>
                <a:gd name="T52" fmla="*/ 80 w 1232"/>
                <a:gd name="T53" fmla="*/ 616 h 1232"/>
                <a:gd name="T54" fmla="*/ 90 w 1232"/>
                <a:gd name="T55" fmla="*/ 508 h 1232"/>
                <a:gd name="T56" fmla="*/ 132 w 1232"/>
                <a:gd name="T57" fmla="*/ 384 h 1232"/>
                <a:gd name="T58" fmla="*/ 202 w 1232"/>
                <a:gd name="T59" fmla="*/ 276 h 1232"/>
                <a:gd name="T60" fmla="*/ 296 w 1232"/>
                <a:gd name="T61" fmla="*/ 186 h 1232"/>
                <a:gd name="T62" fmla="*/ 408 w 1232"/>
                <a:gd name="T63" fmla="*/ 122 h 1232"/>
                <a:gd name="T64" fmla="*/ 534 w 1232"/>
                <a:gd name="T65" fmla="*/ 86 h 1232"/>
                <a:gd name="T66" fmla="*/ 644 w 1232"/>
                <a:gd name="T67" fmla="*/ 80 h 1232"/>
                <a:gd name="T68" fmla="*/ 776 w 1232"/>
                <a:gd name="T69" fmla="*/ 104 h 1232"/>
                <a:gd name="T70" fmla="*/ 894 w 1232"/>
                <a:gd name="T71" fmla="*/ 158 h 1232"/>
                <a:gd name="T72" fmla="*/ 994 w 1232"/>
                <a:gd name="T73" fmla="*/ 238 h 1232"/>
                <a:gd name="T74" fmla="*/ 1074 w 1232"/>
                <a:gd name="T75" fmla="*/ 338 h 1232"/>
                <a:gd name="T76" fmla="*/ 1128 w 1232"/>
                <a:gd name="T77" fmla="*/ 456 h 1232"/>
                <a:gd name="T78" fmla="*/ 1152 w 1232"/>
                <a:gd name="T79" fmla="*/ 588 h 1232"/>
                <a:gd name="T80" fmla="*/ 1146 w 1232"/>
                <a:gd name="T81" fmla="*/ 698 h 1232"/>
                <a:gd name="T82" fmla="*/ 1110 w 1232"/>
                <a:gd name="T83" fmla="*/ 824 h 1232"/>
                <a:gd name="T84" fmla="*/ 1046 w 1232"/>
                <a:gd name="T85" fmla="*/ 936 h 1232"/>
                <a:gd name="T86" fmla="*/ 956 w 1232"/>
                <a:gd name="T87" fmla="*/ 1030 h 1232"/>
                <a:gd name="T88" fmla="*/ 848 w 1232"/>
                <a:gd name="T89" fmla="*/ 1100 h 1232"/>
                <a:gd name="T90" fmla="*/ 724 w 1232"/>
                <a:gd name="T91" fmla="*/ 1142 h 1232"/>
                <a:gd name="T92" fmla="*/ 616 w 1232"/>
                <a:gd name="T93" fmla="*/ 1152 h 1232"/>
                <a:gd name="T94" fmla="*/ 482 w 1232"/>
                <a:gd name="T95" fmla="*/ 1136 h 1232"/>
                <a:gd name="T96" fmla="*/ 360 w 1232"/>
                <a:gd name="T97" fmla="*/ 1088 h 1232"/>
                <a:gd name="T98" fmla="*/ 256 w 1232"/>
                <a:gd name="T99" fmla="*/ 1012 h 1232"/>
                <a:gd name="T100" fmla="*/ 172 w 1232"/>
                <a:gd name="T101" fmla="*/ 916 h 1232"/>
                <a:gd name="T102" fmla="*/ 112 w 1232"/>
                <a:gd name="T103" fmla="*/ 800 h 1232"/>
                <a:gd name="T104" fmla="*/ 82 w 1232"/>
                <a:gd name="T105" fmla="*/ 670 h 12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32"/>
                <a:gd name="T160" fmla="*/ 0 h 1232"/>
                <a:gd name="T161" fmla="*/ 1232 w 1232"/>
                <a:gd name="T162" fmla="*/ 1232 h 123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32" h="1232">
                  <a:moveTo>
                    <a:pt x="0" y="616"/>
                  </a:moveTo>
                  <a:lnTo>
                    <a:pt x="0" y="616"/>
                  </a:lnTo>
                  <a:lnTo>
                    <a:pt x="0" y="648"/>
                  </a:lnTo>
                  <a:lnTo>
                    <a:pt x="4" y="678"/>
                  </a:lnTo>
                  <a:lnTo>
                    <a:pt x="8" y="710"/>
                  </a:lnTo>
                  <a:lnTo>
                    <a:pt x="12" y="740"/>
                  </a:lnTo>
                  <a:lnTo>
                    <a:pt x="20" y="770"/>
                  </a:lnTo>
                  <a:lnTo>
                    <a:pt x="28" y="798"/>
                  </a:lnTo>
                  <a:lnTo>
                    <a:pt x="38" y="828"/>
                  </a:lnTo>
                  <a:lnTo>
                    <a:pt x="48" y="856"/>
                  </a:lnTo>
                  <a:lnTo>
                    <a:pt x="60" y="882"/>
                  </a:lnTo>
                  <a:lnTo>
                    <a:pt x="74" y="910"/>
                  </a:lnTo>
                  <a:lnTo>
                    <a:pt x="90" y="936"/>
                  </a:lnTo>
                  <a:lnTo>
                    <a:pt x="106" y="960"/>
                  </a:lnTo>
                  <a:lnTo>
                    <a:pt x="122" y="984"/>
                  </a:lnTo>
                  <a:lnTo>
                    <a:pt x="140" y="1008"/>
                  </a:lnTo>
                  <a:lnTo>
                    <a:pt x="160" y="1030"/>
                  </a:lnTo>
                  <a:lnTo>
                    <a:pt x="180" y="1052"/>
                  </a:lnTo>
                  <a:lnTo>
                    <a:pt x="202" y="1072"/>
                  </a:lnTo>
                  <a:lnTo>
                    <a:pt x="224" y="1092"/>
                  </a:lnTo>
                  <a:lnTo>
                    <a:pt x="248" y="1110"/>
                  </a:lnTo>
                  <a:lnTo>
                    <a:pt x="272" y="1126"/>
                  </a:lnTo>
                  <a:lnTo>
                    <a:pt x="296" y="1142"/>
                  </a:lnTo>
                  <a:lnTo>
                    <a:pt x="322" y="1158"/>
                  </a:lnTo>
                  <a:lnTo>
                    <a:pt x="350" y="1172"/>
                  </a:lnTo>
                  <a:lnTo>
                    <a:pt x="376" y="1184"/>
                  </a:lnTo>
                  <a:lnTo>
                    <a:pt x="404" y="1194"/>
                  </a:lnTo>
                  <a:lnTo>
                    <a:pt x="434" y="1204"/>
                  </a:lnTo>
                  <a:lnTo>
                    <a:pt x="462" y="1212"/>
                  </a:lnTo>
                  <a:lnTo>
                    <a:pt x="492" y="1220"/>
                  </a:lnTo>
                  <a:lnTo>
                    <a:pt x="522" y="1224"/>
                  </a:lnTo>
                  <a:lnTo>
                    <a:pt x="554" y="1228"/>
                  </a:lnTo>
                  <a:lnTo>
                    <a:pt x="584" y="1232"/>
                  </a:lnTo>
                  <a:lnTo>
                    <a:pt x="616" y="1232"/>
                  </a:lnTo>
                  <a:lnTo>
                    <a:pt x="648" y="1232"/>
                  </a:lnTo>
                  <a:lnTo>
                    <a:pt x="678" y="1228"/>
                  </a:lnTo>
                  <a:lnTo>
                    <a:pt x="710" y="1224"/>
                  </a:lnTo>
                  <a:lnTo>
                    <a:pt x="740" y="1220"/>
                  </a:lnTo>
                  <a:lnTo>
                    <a:pt x="770" y="1212"/>
                  </a:lnTo>
                  <a:lnTo>
                    <a:pt x="798" y="1204"/>
                  </a:lnTo>
                  <a:lnTo>
                    <a:pt x="828" y="1194"/>
                  </a:lnTo>
                  <a:lnTo>
                    <a:pt x="856" y="1184"/>
                  </a:lnTo>
                  <a:lnTo>
                    <a:pt x="882" y="1172"/>
                  </a:lnTo>
                  <a:lnTo>
                    <a:pt x="910" y="1158"/>
                  </a:lnTo>
                  <a:lnTo>
                    <a:pt x="936" y="1142"/>
                  </a:lnTo>
                  <a:lnTo>
                    <a:pt x="960" y="1126"/>
                  </a:lnTo>
                  <a:lnTo>
                    <a:pt x="984" y="1110"/>
                  </a:lnTo>
                  <a:lnTo>
                    <a:pt x="1008" y="1092"/>
                  </a:lnTo>
                  <a:lnTo>
                    <a:pt x="1030" y="1072"/>
                  </a:lnTo>
                  <a:lnTo>
                    <a:pt x="1052" y="1052"/>
                  </a:lnTo>
                  <a:lnTo>
                    <a:pt x="1072" y="1030"/>
                  </a:lnTo>
                  <a:lnTo>
                    <a:pt x="1092" y="1008"/>
                  </a:lnTo>
                  <a:lnTo>
                    <a:pt x="1110" y="984"/>
                  </a:lnTo>
                  <a:lnTo>
                    <a:pt x="1126" y="960"/>
                  </a:lnTo>
                  <a:lnTo>
                    <a:pt x="1142" y="936"/>
                  </a:lnTo>
                  <a:lnTo>
                    <a:pt x="1158" y="910"/>
                  </a:lnTo>
                  <a:lnTo>
                    <a:pt x="1172" y="882"/>
                  </a:lnTo>
                  <a:lnTo>
                    <a:pt x="1184" y="856"/>
                  </a:lnTo>
                  <a:lnTo>
                    <a:pt x="1194" y="828"/>
                  </a:lnTo>
                  <a:lnTo>
                    <a:pt x="1204" y="798"/>
                  </a:lnTo>
                  <a:lnTo>
                    <a:pt x="1212" y="770"/>
                  </a:lnTo>
                  <a:lnTo>
                    <a:pt x="1220" y="740"/>
                  </a:lnTo>
                  <a:lnTo>
                    <a:pt x="1224" y="710"/>
                  </a:lnTo>
                  <a:lnTo>
                    <a:pt x="1228" y="678"/>
                  </a:lnTo>
                  <a:lnTo>
                    <a:pt x="1232" y="648"/>
                  </a:lnTo>
                  <a:lnTo>
                    <a:pt x="1232" y="616"/>
                  </a:lnTo>
                  <a:lnTo>
                    <a:pt x="1232" y="584"/>
                  </a:lnTo>
                  <a:lnTo>
                    <a:pt x="1228" y="554"/>
                  </a:lnTo>
                  <a:lnTo>
                    <a:pt x="1224" y="522"/>
                  </a:lnTo>
                  <a:lnTo>
                    <a:pt x="1220" y="492"/>
                  </a:lnTo>
                  <a:lnTo>
                    <a:pt x="1212" y="462"/>
                  </a:lnTo>
                  <a:lnTo>
                    <a:pt x="1204" y="434"/>
                  </a:lnTo>
                  <a:lnTo>
                    <a:pt x="1194" y="404"/>
                  </a:lnTo>
                  <a:lnTo>
                    <a:pt x="1184" y="376"/>
                  </a:lnTo>
                  <a:lnTo>
                    <a:pt x="1172" y="350"/>
                  </a:lnTo>
                  <a:lnTo>
                    <a:pt x="1158" y="322"/>
                  </a:lnTo>
                  <a:lnTo>
                    <a:pt x="1142" y="296"/>
                  </a:lnTo>
                  <a:lnTo>
                    <a:pt x="1126" y="272"/>
                  </a:lnTo>
                  <a:lnTo>
                    <a:pt x="1110" y="248"/>
                  </a:lnTo>
                  <a:lnTo>
                    <a:pt x="1092" y="224"/>
                  </a:lnTo>
                  <a:lnTo>
                    <a:pt x="1072" y="202"/>
                  </a:lnTo>
                  <a:lnTo>
                    <a:pt x="1052" y="180"/>
                  </a:lnTo>
                  <a:lnTo>
                    <a:pt x="1030" y="160"/>
                  </a:lnTo>
                  <a:lnTo>
                    <a:pt x="1008" y="140"/>
                  </a:lnTo>
                  <a:lnTo>
                    <a:pt x="984" y="122"/>
                  </a:lnTo>
                  <a:lnTo>
                    <a:pt x="960" y="106"/>
                  </a:lnTo>
                  <a:lnTo>
                    <a:pt x="936" y="90"/>
                  </a:lnTo>
                  <a:lnTo>
                    <a:pt x="910" y="74"/>
                  </a:lnTo>
                  <a:lnTo>
                    <a:pt x="882" y="60"/>
                  </a:lnTo>
                  <a:lnTo>
                    <a:pt x="856" y="48"/>
                  </a:lnTo>
                  <a:lnTo>
                    <a:pt x="828" y="38"/>
                  </a:lnTo>
                  <a:lnTo>
                    <a:pt x="798" y="28"/>
                  </a:lnTo>
                  <a:lnTo>
                    <a:pt x="770" y="20"/>
                  </a:lnTo>
                  <a:lnTo>
                    <a:pt x="740" y="12"/>
                  </a:lnTo>
                  <a:lnTo>
                    <a:pt x="710" y="8"/>
                  </a:lnTo>
                  <a:lnTo>
                    <a:pt x="678" y="4"/>
                  </a:lnTo>
                  <a:lnTo>
                    <a:pt x="648" y="0"/>
                  </a:lnTo>
                  <a:lnTo>
                    <a:pt x="616" y="0"/>
                  </a:lnTo>
                  <a:lnTo>
                    <a:pt x="584" y="0"/>
                  </a:lnTo>
                  <a:lnTo>
                    <a:pt x="554" y="4"/>
                  </a:lnTo>
                  <a:lnTo>
                    <a:pt x="522" y="8"/>
                  </a:lnTo>
                  <a:lnTo>
                    <a:pt x="492" y="12"/>
                  </a:lnTo>
                  <a:lnTo>
                    <a:pt x="462" y="20"/>
                  </a:lnTo>
                  <a:lnTo>
                    <a:pt x="434" y="28"/>
                  </a:lnTo>
                  <a:lnTo>
                    <a:pt x="404" y="38"/>
                  </a:lnTo>
                  <a:lnTo>
                    <a:pt x="376" y="48"/>
                  </a:lnTo>
                  <a:lnTo>
                    <a:pt x="350" y="60"/>
                  </a:lnTo>
                  <a:lnTo>
                    <a:pt x="322" y="74"/>
                  </a:lnTo>
                  <a:lnTo>
                    <a:pt x="296" y="90"/>
                  </a:lnTo>
                  <a:lnTo>
                    <a:pt x="272" y="106"/>
                  </a:lnTo>
                  <a:lnTo>
                    <a:pt x="248" y="122"/>
                  </a:lnTo>
                  <a:lnTo>
                    <a:pt x="224" y="140"/>
                  </a:lnTo>
                  <a:lnTo>
                    <a:pt x="202" y="160"/>
                  </a:lnTo>
                  <a:lnTo>
                    <a:pt x="180" y="180"/>
                  </a:lnTo>
                  <a:lnTo>
                    <a:pt x="160" y="202"/>
                  </a:lnTo>
                  <a:lnTo>
                    <a:pt x="140" y="224"/>
                  </a:lnTo>
                  <a:lnTo>
                    <a:pt x="122" y="248"/>
                  </a:lnTo>
                  <a:lnTo>
                    <a:pt x="106" y="272"/>
                  </a:lnTo>
                  <a:lnTo>
                    <a:pt x="90" y="296"/>
                  </a:lnTo>
                  <a:lnTo>
                    <a:pt x="74" y="322"/>
                  </a:lnTo>
                  <a:lnTo>
                    <a:pt x="60" y="350"/>
                  </a:lnTo>
                  <a:lnTo>
                    <a:pt x="48" y="376"/>
                  </a:lnTo>
                  <a:lnTo>
                    <a:pt x="38" y="404"/>
                  </a:lnTo>
                  <a:lnTo>
                    <a:pt x="28" y="434"/>
                  </a:lnTo>
                  <a:lnTo>
                    <a:pt x="20" y="462"/>
                  </a:lnTo>
                  <a:lnTo>
                    <a:pt x="12" y="492"/>
                  </a:lnTo>
                  <a:lnTo>
                    <a:pt x="8" y="522"/>
                  </a:lnTo>
                  <a:lnTo>
                    <a:pt x="4" y="554"/>
                  </a:lnTo>
                  <a:lnTo>
                    <a:pt x="0" y="584"/>
                  </a:lnTo>
                  <a:lnTo>
                    <a:pt x="0" y="616"/>
                  </a:lnTo>
                  <a:close/>
                  <a:moveTo>
                    <a:pt x="80" y="616"/>
                  </a:moveTo>
                  <a:lnTo>
                    <a:pt x="80" y="616"/>
                  </a:lnTo>
                  <a:lnTo>
                    <a:pt x="80" y="588"/>
                  </a:lnTo>
                  <a:lnTo>
                    <a:pt x="82" y="562"/>
                  </a:lnTo>
                  <a:lnTo>
                    <a:pt x="86" y="534"/>
                  </a:lnTo>
                  <a:lnTo>
                    <a:pt x="90" y="508"/>
                  </a:lnTo>
                  <a:lnTo>
                    <a:pt x="96" y="482"/>
                  </a:lnTo>
                  <a:lnTo>
                    <a:pt x="104" y="456"/>
                  </a:lnTo>
                  <a:lnTo>
                    <a:pt x="112" y="432"/>
                  </a:lnTo>
                  <a:lnTo>
                    <a:pt x="122" y="408"/>
                  </a:lnTo>
                  <a:lnTo>
                    <a:pt x="132" y="384"/>
                  </a:lnTo>
                  <a:lnTo>
                    <a:pt x="144" y="360"/>
                  </a:lnTo>
                  <a:lnTo>
                    <a:pt x="158" y="338"/>
                  </a:lnTo>
                  <a:lnTo>
                    <a:pt x="172" y="316"/>
                  </a:lnTo>
                  <a:lnTo>
                    <a:pt x="186" y="296"/>
                  </a:lnTo>
                  <a:lnTo>
                    <a:pt x="202" y="276"/>
                  </a:lnTo>
                  <a:lnTo>
                    <a:pt x="220" y="256"/>
                  </a:lnTo>
                  <a:lnTo>
                    <a:pt x="238" y="238"/>
                  </a:lnTo>
                  <a:lnTo>
                    <a:pt x="256" y="220"/>
                  </a:lnTo>
                  <a:lnTo>
                    <a:pt x="276" y="202"/>
                  </a:lnTo>
                  <a:lnTo>
                    <a:pt x="296" y="186"/>
                  </a:lnTo>
                  <a:lnTo>
                    <a:pt x="316" y="172"/>
                  </a:lnTo>
                  <a:lnTo>
                    <a:pt x="338" y="158"/>
                  </a:lnTo>
                  <a:lnTo>
                    <a:pt x="360" y="144"/>
                  </a:lnTo>
                  <a:lnTo>
                    <a:pt x="384" y="132"/>
                  </a:lnTo>
                  <a:lnTo>
                    <a:pt x="408" y="122"/>
                  </a:lnTo>
                  <a:lnTo>
                    <a:pt x="432" y="112"/>
                  </a:lnTo>
                  <a:lnTo>
                    <a:pt x="456" y="104"/>
                  </a:lnTo>
                  <a:lnTo>
                    <a:pt x="482" y="96"/>
                  </a:lnTo>
                  <a:lnTo>
                    <a:pt x="508" y="90"/>
                  </a:lnTo>
                  <a:lnTo>
                    <a:pt x="534" y="86"/>
                  </a:lnTo>
                  <a:lnTo>
                    <a:pt x="562" y="82"/>
                  </a:lnTo>
                  <a:lnTo>
                    <a:pt x="588" y="80"/>
                  </a:lnTo>
                  <a:lnTo>
                    <a:pt x="616" y="80"/>
                  </a:lnTo>
                  <a:lnTo>
                    <a:pt x="644" y="80"/>
                  </a:lnTo>
                  <a:lnTo>
                    <a:pt x="670" y="82"/>
                  </a:lnTo>
                  <a:lnTo>
                    <a:pt x="698" y="86"/>
                  </a:lnTo>
                  <a:lnTo>
                    <a:pt x="724" y="90"/>
                  </a:lnTo>
                  <a:lnTo>
                    <a:pt x="750" y="96"/>
                  </a:lnTo>
                  <a:lnTo>
                    <a:pt x="776" y="104"/>
                  </a:lnTo>
                  <a:lnTo>
                    <a:pt x="800" y="112"/>
                  </a:lnTo>
                  <a:lnTo>
                    <a:pt x="824" y="122"/>
                  </a:lnTo>
                  <a:lnTo>
                    <a:pt x="848" y="132"/>
                  </a:lnTo>
                  <a:lnTo>
                    <a:pt x="872" y="144"/>
                  </a:lnTo>
                  <a:lnTo>
                    <a:pt x="894" y="158"/>
                  </a:lnTo>
                  <a:lnTo>
                    <a:pt x="916" y="172"/>
                  </a:lnTo>
                  <a:lnTo>
                    <a:pt x="936" y="186"/>
                  </a:lnTo>
                  <a:lnTo>
                    <a:pt x="956" y="202"/>
                  </a:lnTo>
                  <a:lnTo>
                    <a:pt x="976" y="220"/>
                  </a:lnTo>
                  <a:lnTo>
                    <a:pt x="994" y="238"/>
                  </a:lnTo>
                  <a:lnTo>
                    <a:pt x="1012" y="256"/>
                  </a:lnTo>
                  <a:lnTo>
                    <a:pt x="1030" y="276"/>
                  </a:lnTo>
                  <a:lnTo>
                    <a:pt x="1046" y="296"/>
                  </a:lnTo>
                  <a:lnTo>
                    <a:pt x="1060" y="316"/>
                  </a:lnTo>
                  <a:lnTo>
                    <a:pt x="1074" y="338"/>
                  </a:lnTo>
                  <a:lnTo>
                    <a:pt x="1088" y="360"/>
                  </a:lnTo>
                  <a:lnTo>
                    <a:pt x="1100" y="384"/>
                  </a:lnTo>
                  <a:lnTo>
                    <a:pt x="1110" y="408"/>
                  </a:lnTo>
                  <a:lnTo>
                    <a:pt x="1120" y="432"/>
                  </a:lnTo>
                  <a:lnTo>
                    <a:pt x="1128" y="456"/>
                  </a:lnTo>
                  <a:lnTo>
                    <a:pt x="1136" y="482"/>
                  </a:lnTo>
                  <a:lnTo>
                    <a:pt x="1142" y="508"/>
                  </a:lnTo>
                  <a:lnTo>
                    <a:pt x="1146" y="534"/>
                  </a:lnTo>
                  <a:lnTo>
                    <a:pt x="1150" y="562"/>
                  </a:lnTo>
                  <a:lnTo>
                    <a:pt x="1152" y="588"/>
                  </a:lnTo>
                  <a:lnTo>
                    <a:pt x="1152" y="616"/>
                  </a:lnTo>
                  <a:lnTo>
                    <a:pt x="1152" y="644"/>
                  </a:lnTo>
                  <a:lnTo>
                    <a:pt x="1150" y="670"/>
                  </a:lnTo>
                  <a:lnTo>
                    <a:pt x="1146" y="698"/>
                  </a:lnTo>
                  <a:lnTo>
                    <a:pt x="1142" y="724"/>
                  </a:lnTo>
                  <a:lnTo>
                    <a:pt x="1136" y="750"/>
                  </a:lnTo>
                  <a:lnTo>
                    <a:pt x="1128" y="776"/>
                  </a:lnTo>
                  <a:lnTo>
                    <a:pt x="1120" y="800"/>
                  </a:lnTo>
                  <a:lnTo>
                    <a:pt x="1110" y="824"/>
                  </a:lnTo>
                  <a:lnTo>
                    <a:pt x="1100" y="848"/>
                  </a:lnTo>
                  <a:lnTo>
                    <a:pt x="1088" y="872"/>
                  </a:lnTo>
                  <a:lnTo>
                    <a:pt x="1074" y="894"/>
                  </a:lnTo>
                  <a:lnTo>
                    <a:pt x="1060" y="916"/>
                  </a:lnTo>
                  <a:lnTo>
                    <a:pt x="1046" y="936"/>
                  </a:lnTo>
                  <a:lnTo>
                    <a:pt x="1030" y="956"/>
                  </a:lnTo>
                  <a:lnTo>
                    <a:pt x="1012" y="976"/>
                  </a:lnTo>
                  <a:lnTo>
                    <a:pt x="994" y="994"/>
                  </a:lnTo>
                  <a:lnTo>
                    <a:pt x="976" y="1012"/>
                  </a:lnTo>
                  <a:lnTo>
                    <a:pt x="956" y="1030"/>
                  </a:lnTo>
                  <a:lnTo>
                    <a:pt x="936" y="1046"/>
                  </a:lnTo>
                  <a:lnTo>
                    <a:pt x="916" y="1060"/>
                  </a:lnTo>
                  <a:lnTo>
                    <a:pt x="894" y="1074"/>
                  </a:lnTo>
                  <a:lnTo>
                    <a:pt x="872" y="1088"/>
                  </a:lnTo>
                  <a:lnTo>
                    <a:pt x="848" y="1100"/>
                  </a:lnTo>
                  <a:lnTo>
                    <a:pt x="824" y="1110"/>
                  </a:lnTo>
                  <a:lnTo>
                    <a:pt x="800" y="1120"/>
                  </a:lnTo>
                  <a:lnTo>
                    <a:pt x="776" y="1128"/>
                  </a:lnTo>
                  <a:lnTo>
                    <a:pt x="750" y="1136"/>
                  </a:lnTo>
                  <a:lnTo>
                    <a:pt x="724" y="1142"/>
                  </a:lnTo>
                  <a:lnTo>
                    <a:pt x="698" y="1146"/>
                  </a:lnTo>
                  <a:lnTo>
                    <a:pt x="670" y="1150"/>
                  </a:lnTo>
                  <a:lnTo>
                    <a:pt x="644" y="1152"/>
                  </a:lnTo>
                  <a:lnTo>
                    <a:pt x="616" y="1152"/>
                  </a:lnTo>
                  <a:lnTo>
                    <a:pt x="588" y="1152"/>
                  </a:lnTo>
                  <a:lnTo>
                    <a:pt x="562" y="1150"/>
                  </a:lnTo>
                  <a:lnTo>
                    <a:pt x="534" y="1146"/>
                  </a:lnTo>
                  <a:lnTo>
                    <a:pt x="508" y="1142"/>
                  </a:lnTo>
                  <a:lnTo>
                    <a:pt x="482" y="1136"/>
                  </a:lnTo>
                  <a:lnTo>
                    <a:pt x="456" y="1128"/>
                  </a:lnTo>
                  <a:lnTo>
                    <a:pt x="432" y="1120"/>
                  </a:lnTo>
                  <a:lnTo>
                    <a:pt x="408" y="1110"/>
                  </a:lnTo>
                  <a:lnTo>
                    <a:pt x="384" y="1100"/>
                  </a:lnTo>
                  <a:lnTo>
                    <a:pt x="360" y="1088"/>
                  </a:lnTo>
                  <a:lnTo>
                    <a:pt x="338" y="1074"/>
                  </a:lnTo>
                  <a:lnTo>
                    <a:pt x="316" y="1060"/>
                  </a:lnTo>
                  <a:lnTo>
                    <a:pt x="296" y="1046"/>
                  </a:lnTo>
                  <a:lnTo>
                    <a:pt x="276" y="1030"/>
                  </a:lnTo>
                  <a:lnTo>
                    <a:pt x="256" y="1012"/>
                  </a:lnTo>
                  <a:lnTo>
                    <a:pt x="238" y="994"/>
                  </a:lnTo>
                  <a:lnTo>
                    <a:pt x="220" y="976"/>
                  </a:lnTo>
                  <a:lnTo>
                    <a:pt x="202" y="956"/>
                  </a:lnTo>
                  <a:lnTo>
                    <a:pt x="186" y="936"/>
                  </a:lnTo>
                  <a:lnTo>
                    <a:pt x="172" y="916"/>
                  </a:lnTo>
                  <a:lnTo>
                    <a:pt x="158" y="894"/>
                  </a:lnTo>
                  <a:lnTo>
                    <a:pt x="144" y="872"/>
                  </a:lnTo>
                  <a:lnTo>
                    <a:pt x="132" y="848"/>
                  </a:lnTo>
                  <a:lnTo>
                    <a:pt x="122" y="824"/>
                  </a:lnTo>
                  <a:lnTo>
                    <a:pt x="112" y="800"/>
                  </a:lnTo>
                  <a:lnTo>
                    <a:pt x="104" y="776"/>
                  </a:lnTo>
                  <a:lnTo>
                    <a:pt x="96" y="750"/>
                  </a:lnTo>
                  <a:lnTo>
                    <a:pt x="90" y="724"/>
                  </a:lnTo>
                  <a:lnTo>
                    <a:pt x="86" y="698"/>
                  </a:lnTo>
                  <a:lnTo>
                    <a:pt x="82" y="670"/>
                  </a:lnTo>
                  <a:lnTo>
                    <a:pt x="80" y="644"/>
                  </a:lnTo>
                  <a:lnTo>
                    <a:pt x="80" y="616"/>
                  </a:lnTo>
                  <a:close/>
                </a:path>
              </a:pathLst>
            </a:custGeom>
            <a:solidFill>
              <a:srgbClr val="654E25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12" name="流程圖: 磁碟 11">
            <a:extLst>
              <a:ext uri="{FF2B5EF4-FFF2-40B4-BE49-F238E27FC236}">
                <a16:creationId xmlns:a16="http://schemas.microsoft.com/office/drawing/2014/main" id="{A7AEA227-9DC5-48D6-AD05-028A1395C85C}"/>
              </a:ext>
            </a:extLst>
          </p:cNvPr>
          <p:cNvSpPr/>
          <p:nvPr/>
        </p:nvSpPr>
        <p:spPr>
          <a:xfrm>
            <a:off x="336884" y="3166220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TMDB 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流程圖: 磁碟 12">
            <a:extLst>
              <a:ext uri="{FF2B5EF4-FFF2-40B4-BE49-F238E27FC236}">
                <a16:creationId xmlns:a16="http://schemas.microsoft.com/office/drawing/2014/main" id="{71BED1DA-582B-418B-8816-3429803B8E2A}"/>
              </a:ext>
            </a:extLst>
          </p:cNvPr>
          <p:cNvSpPr/>
          <p:nvPr/>
        </p:nvSpPr>
        <p:spPr>
          <a:xfrm>
            <a:off x="332510" y="156033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Box Office</a:t>
            </a:r>
          </a:p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Mojo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4" name="流程圖: 磁碟 13">
            <a:extLst>
              <a:ext uri="{FF2B5EF4-FFF2-40B4-BE49-F238E27FC236}">
                <a16:creationId xmlns:a16="http://schemas.microsoft.com/office/drawing/2014/main" id="{1F2F3729-35E5-42E3-BD26-B3E815C9FA0A}"/>
              </a:ext>
            </a:extLst>
          </p:cNvPr>
          <p:cNvSpPr/>
          <p:nvPr/>
        </p:nvSpPr>
        <p:spPr>
          <a:xfrm>
            <a:off x="332510" y="478490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Youtube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F975386-9E0F-4123-ACA6-EA8ADE813FFF}"/>
              </a:ext>
            </a:extLst>
          </p:cNvPr>
          <p:cNvCxnSpPr>
            <a:stCxn id="13" idx="4"/>
            <a:endCxn id="74" idx="1"/>
          </p:cNvCxnSpPr>
          <p:nvPr/>
        </p:nvCxnSpPr>
        <p:spPr>
          <a:xfrm>
            <a:off x="1708923" y="2012720"/>
            <a:ext cx="1097225" cy="9362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12" idx="4"/>
            <a:endCxn id="74" idx="1"/>
          </p:cNvCxnSpPr>
          <p:nvPr/>
        </p:nvCxnSpPr>
        <p:spPr>
          <a:xfrm flipV="1">
            <a:off x="1713297" y="2948929"/>
            <a:ext cx="1092851" cy="6696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CA4A94D-8153-4840-A437-28B072514787}"/>
              </a:ext>
            </a:extLst>
          </p:cNvPr>
          <p:cNvCxnSpPr>
            <a:cxnSpLocks/>
            <a:stCxn id="57" idx="3"/>
            <a:endCxn id="77" idx="1"/>
          </p:cNvCxnSpPr>
          <p:nvPr/>
        </p:nvCxnSpPr>
        <p:spPr>
          <a:xfrm flipV="1">
            <a:off x="3446575" y="5235256"/>
            <a:ext cx="485046" cy="20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D3ADF32-D58D-4B71-8DB9-1CE33AB4AA4A}"/>
              </a:ext>
            </a:extLst>
          </p:cNvPr>
          <p:cNvCxnSpPr>
            <a:stCxn id="59" idx="3"/>
          </p:cNvCxnSpPr>
          <p:nvPr/>
        </p:nvCxnSpPr>
        <p:spPr>
          <a:xfrm>
            <a:off x="10097539" y="3619792"/>
            <a:ext cx="1061552" cy="48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磁碟 26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172960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The World Bank(US)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9662294" y="2634376"/>
            <a:ext cx="1" cy="4451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圖: 磁碟 34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460179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Oscar Awards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9662294" y="4165147"/>
            <a:ext cx="2" cy="4366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2397598"/>
            <a:ext cx="1090710" cy="1090710"/>
          </a:xfrm>
          <a:prstGeom prst="rect">
            <a:avLst/>
          </a:prstGeom>
        </p:spPr>
      </p:pic>
      <p:pic>
        <p:nvPicPr>
          <p:cNvPr id="57" name="圖片 56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5865" y="4691934"/>
            <a:ext cx="1090710" cy="1090710"/>
          </a:xfrm>
          <a:prstGeom prst="rect">
            <a:avLst/>
          </a:prstGeom>
        </p:spPr>
      </p:pic>
      <p:pic>
        <p:nvPicPr>
          <p:cNvPr id="58" name="圖片 57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4239547"/>
            <a:ext cx="1090710" cy="1090710"/>
          </a:xfrm>
          <a:prstGeom prst="rect">
            <a:avLst/>
          </a:prstGeom>
        </p:spPr>
      </p:pic>
      <p:pic>
        <p:nvPicPr>
          <p:cNvPr id="59" name="圖片 58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6829" y="3074437"/>
            <a:ext cx="1090710" cy="109071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2806148" y="2724994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電影名稱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上映年份</a:t>
            </a: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74" idx="3"/>
            <a:endCxn id="56" idx="1"/>
          </p:cNvCxnSpPr>
          <p:nvPr/>
        </p:nvCxnSpPr>
        <p:spPr>
          <a:xfrm flipV="1">
            <a:off x="3994148" y="2942953"/>
            <a:ext cx="1525812" cy="597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cxnSpLocks/>
            <a:stCxn id="14" idx="4"/>
            <a:endCxn id="57" idx="1"/>
          </p:cNvCxnSpPr>
          <p:nvPr/>
        </p:nvCxnSpPr>
        <p:spPr>
          <a:xfrm flipV="1">
            <a:off x="1708923" y="5237289"/>
            <a:ext cx="64694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7425784" y="3394672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650C6C-5F49-4824-99F3-F49670D4036D}"/>
              </a:ext>
            </a:extLst>
          </p:cNvPr>
          <p:cNvSpPr txBox="1"/>
          <p:nvPr/>
        </p:nvSpPr>
        <p:spPr>
          <a:xfrm>
            <a:off x="5397254" y="2051128"/>
            <a:ext cx="1440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>
                <a:latin typeface="+mn-ea"/>
              </a:rPr>
              <a:t>電影資料表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121AD49-2C42-4F66-AEDA-B16748F03076}"/>
              </a:ext>
            </a:extLst>
          </p:cNvPr>
          <p:cNvCxnSpPr>
            <a:cxnSpLocks/>
            <a:stCxn id="58" idx="3"/>
            <a:endCxn id="121" idx="1"/>
          </p:cNvCxnSpPr>
          <p:nvPr/>
        </p:nvCxnSpPr>
        <p:spPr>
          <a:xfrm flipV="1">
            <a:off x="6610670" y="3618607"/>
            <a:ext cx="815114" cy="11662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8BC67C6-AEE5-4FCF-8766-FD5A1689D5BF}"/>
              </a:ext>
            </a:extLst>
          </p:cNvPr>
          <p:cNvCxnSpPr>
            <a:cxnSpLocks/>
            <a:stCxn id="56" idx="3"/>
            <a:endCxn id="121" idx="1"/>
          </p:cNvCxnSpPr>
          <p:nvPr/>
        </p:nvCxnSpPr>
        <p:spPr>
          <a:xfrm>
            <a:off x="6610670" y="2942953"/>
            <a:ext cx="815114" cy="67565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429615C-1ABD-4253-A81C-AFF93B5AB1D0}"/>
              </a:ext>
            </a:extLst>
          </p:cNvPr>
          <p:cNvCxnSpPr>
            <a:cxnSpLocks/>
            <a:stCxn id="121" idx="3"/>
            <a:endCxn id="59" idx="1"/>
          </p:cNvCxnSpPr>
          <p:nvPr/>
        </p:nvCxnSpPr>
        <p:spPr>
          <a:xfrm>
            <a:off x="8613784" y="3618607"/>
            <a:ext cx="393045" cy="118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398EDCCB-79AF-4FCD-BC59-C7D841E791BB}"/>
              </a:ext>
            </a:extLst>
          </p:cNvPr>
          <p:cNvSpPr/>
          <p:nvPr/>
        </p:nvSpPr>
        <p:spPr>
          <a:xfrm>
            <a:off x="3931621" y="5011321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特徵轉換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情感分析</a:t>
            </a: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AF4543B-9EBA-426D-BB5E-57771D7A5F4B}"/>
              </a:ext>
            </a:extLst>
          </p:cNvPr>
          <p:cNvCxnSpPr>
            <a:cxnSpLocks/>
            <a:stCxn id="77" idx="3"/>
            <a:endCxn id="58" idx="1"/>
          </p:cNvCxnSpPr>
          <p:nvPr/>
        </p:nvCxnSpPr>
        <p:spPr>
          <a:xfrm flipV="1">
            <a:off x="5119621" y="4784902"/>
            <a:ext cx="400339" cy="4503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4C0E03C-FCAA-4E59-B533-5DD259481462}"/>
              </a:ext>
            </a:extLst>
          </p:cNvPr>
          <p:cNvCxnSpPr>
            <a:cxnSpLocks/>
          </p:cNvCxnSpPr>
          <p:nvPr/>
        </p:nvCxnSpPr>
        <p:spPr>
          <a:xfrm>
            <a:off x="1285067" y="2538570"/>
            <a:ext cx="3043" cy="58720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09B4D76D-92A6-4F4B-896D-42B3AB597831}"/>
              </a:ext>
            </a:extLst>
          </p:cNvPr>
          <p:cNvSpPr/>
          <p:nvPr/>
        </p:nvSpPr>
        <p:spPr>
          <a:xfrm>
            <a:off x="302349" y="2649894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票房資料</a:t>
            </a:r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8D96D59A-BE59-49E5-9A2D-4EC5C698602E}"/>
              </a:ext>
            </a:extLst>
          </p:cNvPr>
          <p:cNvCxnSpPr>
            <a:cxnSpLocks/>
          </p:cNvCxnSpPr>
          <p:nvPr/>
        </p:nvCxnSpPr>
        <p:spPr>
          <a:xfrm>
            <a:off x="1296369" y="4148494"/>
            <a:ext cx="0" cy="57751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E90A2DB0-7A4D-4BCC-A849-F0E6F9E8A5C9}"/>
              </a:ext>
            </a:extLst>
          </p:cNvPr>
          <p:cNvSpPr/>
          <p:nvPr/>
        </p:nvSpPr>
        <p:spPr>
          <a:xfrm>
            <a:off x="306723" y="4269647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預告片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76D366-6AB4-4C50-BD2C-CC5C4B5738DA}"/>
              </a:ext>
            </a:extLst>
          </p:cNvPr>
          <p:cNvSpPr/>
          <p:nvPr/>
        </p:nvSpPr>
        <p:spPr>
          <a:xfrm>
            <a:off x="5258281" y="1841343"/>
            <a:ext cx="3487127" cy="3665223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F318D25-58B0-4AC9-885E-11405BAA61BD}"/>
              </a:ext>
            </a:extLst>
          </p:cNvPr>
          <p:cNvSpPr/>
          <p:nvPr/>
        </p:nvSpPr>
        <p:spPr>
          <a:xfrm>
            <a:off x="8780314" y="1623056"/>
            <a:ext cx="3411686" cy="43051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語音泡泡: 橢圓形 43">
            <a:extLst>
              <a:ext uri="{FF2B5EF4-FFF2-40B4-BE49-F238E27FC236}">
                <a16:creationId xmlns:a16="http://schemas.microsoft.com/office/drawing/2014/main" id="{BA97D0EC-AAFE-4580-87D6-A1804DC417D4}"/>
              </a:ext>
            </a:extLst>
          </p:cNvPr>
          <p:cNvSpPr/>
          <p:nvPr/>
        </p:nvSpPr>
        <p:spPr>
          <a:xfrm>
            <a:off x="7425784" y="951145"/>
            <a:ext cx="1908820" cy="552371"/>
          </a:xfrm>
          <a:prstGeom prst="wedgeEllipseCallout">
            <a:avLst>
              <a:gd name="adj1" fmla="val -37877"/>
              <a:gd name="adj2" fmla="val 997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合併資料表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221AAC0-EBDF-421A-808F-41D7700E8654}"/>
              </a:ext>
            </a:extLst>
          </p:cNvPr>
          <p:cNvSpPr txBox="1"/>
          <p:nvPr/>
        </p:nvSpPr>
        <p:spPr>
          <a:xfrm>
            <a:off x="2163220" y="4339157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D0C324E-CA41-492F-AF8D-0F5BE17E9931}"/>
              </a:ext>
            </a:extLst>
          </p:cNvPr>
          <p:cNvSpPr/>
          <p:nvPr/>
        </p:nvSpPr>
        <p:spPr>
          <a:xfrm>
            <a:off x="31786" y="1414156"/>
            <a:ext cx="5201372" cy="45140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7161C59-1A5F-497A-A1B6-2B7590228213}"/>
              </a:ext>
            </a:extLst>
          </p:cNvPr>
          <p:cNvSpPr txBox="1"/>
          <p:nvPr/>
        </p:nvSpPr>
        <p:spPr>
          <a:xfrm>
            <a:off x="5298766" y="3907114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</p:spTree>
    <p:extLst>
      <p:ext uri="{BB962C8B-B14F-4D97-AF65-F5344CB8AC3E}">
        <p14:creationId xmlns:p14="http://schemas.microsoft.com/office/powerpoint/2010/main" val="25434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A7B2F16-E9A6-45A7-8220-1BF217AB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團隊介紹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75A563F-BAB3-4A41-9891-0ACD14BEC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Part 01</a:t>
            </a:r>
          </a:p>
        </p:txBody>
      </p:sp>
    </p:spTree>
    <p:extLst>
      <p:ext uri="{BB962C8B-B14F-4D97-AF65-F5344CB8AC3E}">
        <p14:creationId xmlns:p14="http://schemas.microsoft.com/office/powerpoint/2010/main" val="450886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146E535-E5D2-4BC1-9EC0-3E64563A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資料處理流程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A24880C-A2E5-456B-9773-B411AF3FD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講者：柯政賢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470EDA8-CFDD-401C-B1AA-698BAF6C1F16}"/>
              </a:ext>
            </a:extLst>
          </p:cNvPr>
          <p:cNvGrpSpPr>
            <a:grpSpLocks/>
          </p:cNvGrpSpPr>
          <p:nvPr/>
        </p:nvGrpSpPr>
        <p:grpSpPr bwMode="auto">
          <a:xfrm>
            <a:off x="10236200" y="2649894"/>
            <a:ext cx="1955800" cy="1955800"/>
            <a:chOff x="2706" y="762"/>
            <a:chExt cx="1232" cy="123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18F67F-ECC1-46C1-BD22-E6447EA228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8" y="1194"/>
              <a:ext cx="368" cy="368"/>
            </a:xfrm>
            <a:custGeom>
              <a:avLst/>
              <a:gdLst>
                <a:gd name="T0" fmla="*/ 0 w 368"/>
                <a:gd name="T1" fmla="*/ 184 h 368"/>
                <a:gd name="T2" fmla="*/ 4 w 368"/>
                <a:gd name="T3" fmla="*/ 222 h 368"/>
                <a:gd name="T4" fmla="*/ 14 w 368"/>
                <a:gd name="T5" fmla="*/ 256 h 368"/>
                <a:gd name="T6" fmla="*/ 32 w 368"/>
                <a:gd name="T7" fmla="*/ 286 h 368"/>
                <a:gd name="T8" fmla="*/ 54 w 368"/>
                <a:gd name="T9" fmla="*/ 314 h 368"/>
                <a:gd name="T10" fmla="*/ 82 w 368"/>
                <a:gd name="T11" fmla="*/ 336 h 368"/>
                <a:gd name="T12" fmla="*/ 112 w 368"/>
                <a:gd name="T13" fmla="*/ 354 h 368"/>
                <a:gd name="T14" fmla="*/ 146 w 368"/>
                <a:gd name="T15" fmla="*/ 364 h 368"/>
                <a:gd name="T16" fmla="*/ 184 w 368"/>
                <a:gd name="T17" fmla="*/ 368 h 368"/>
                <a:gd name="T18" fmla="*/ 202 w 368"/>
                <a:gd name="T19" fmla="*/ 368 h 368"/>
                <a:gd name="T20" fmla="*/ 238 w 368"/>
                <a:gd name="T21" fmla="*/ 360 h 368"/>
                <a:gd name="T22" fmla="*/ 272 w 368"/>
                <a:gd name="T23" fmla="*/ 346 h 368"/>
                <a:gd name="T24" fmla="*/ 300 w 368"/>
                <a:gd name="T25" fmla="*/ 326 h 368"/>
                <a:gd name="T26" fmla="*/ 326 w 368"/>
                <a:gd name="T27" fmla="*/ 300 h 368"/>
                <a:gd name="T28" fmla="*/ 346 w 368"/>
                <a:gd name="T29" fmla="*/ 272 h 368"/>
                <a:gd name="T30" fmla="*/ 360 w 368"/>
                <a:gd name="T31" fmla="*/ 238 h 368"/>
                <a:gd name="T32" fmla="*/ 368 w 368"/>
                <a:gd name="T33" fmla="*/ 202 h 368"/>
                <a:gd name="T34" fmla="*/ 368 w 368"/>
                <a:gd name="T35" fmla="*/ 184 h 368"/>
                <a:gd name="T36" fmla="*/ 364 w 368"/>
                <a:gd name="T37" fmla="*/ 146 h 368"/>
                <a:gd name="T38" fmla="*/ 354 w 368"/>
                <a:gd name="T39" fmla="*/ 112 h 368"/>
                <a:gd name="T40" fmla="*/ 336 w 368"/>
                <a:gd name="T41" fmla="*/ 82 h 368"/>
                <a:gd name="T42" fmla="*/ 314 w 368"/>
                <a:gd name="T43" fmla="*/ 54 h 368"/>
                <a:gd name="T44" fmla="*/ 286 w 368"/>
                <a:gd name="T45" fmla="*/ 32 h 368"/>
                <a:gd name="T46" fmla="*/ 256 w 368"/>
                <a:gd name="T47" fmla="*/ 14 h 368"/>
                <a:gd name="T48" fmla="*/ 222 w 368"/>
                <a:gd name="T49" fmla="*/ 4 h 368"/>
                <a:gd name="T50" fmla="*/ 184 w 368"/>
                <a:gd name="T51" fmla="*/ 0 h 368"/>
                <a:gd name="T52" fmla="*/ 166 w 368"/>
                <a:gd name="T53" fmla="*/ 0 h 368"/>
                <a:gd name="T54" fmla="*/ 130 w 368"/>
                <a:gd name="T55" fmla="*/ 8 h 368"/>
                <a:gd name="T56" fmla="*/ 96 w 368"/>
                <a:gd name="T57" fmla="*/ 22 h 368"/>
                <a:gd name="T58" fmla="*/ 68 w 368"/>
                <a:gd name="T59" fmla="*/ 42 h 368"/>
                <a:gd name="T60" fmla="*/ 42 w 368"/>
                <a:gd name="T61" fmla="*/ 68 h 368"/>
                <a:gd name="T62" fmla="*/ 22 w 368"/>
                <a:gd name="T63" fmla="*/ 96 h 368"/>
                <a:gd name="T64" fmla="*/ 8 w 368"/>
                <a:gd name="T65" fmla="*/ 130 h 368"/>
                <a:gd name="T66" fmla="*/ 0 w 368"/>
                <a:gd name="T67" fmla="*/ 166 h 368"/>
                <a:gd name="T68" fmla="*/ 0 w 368"/>
                <a:gd name="T69" fmla="*/ 184 h 368"/>
                <a:gd name="T70" fmla="*/ 80 w 368"/>
                <a:gd name="T71" fmla="*/ 184 h 368"/>
                <a:gd name="T72" fmla="*/ 88 w 368"/>
                <a:gd name="T73" fmla="*/ 144 h 368"/>
                <a:gd name="T74" fmla="*/ 110 w 368"/>
                <a:gd name="T75" fmla="*/ 110 h 368"/>
                <a:gd name="T76" fmla="*/ 144 w 368"/>
                <a:gd name="T77" fmla="*/ 88 h 368"/>
                <a:gd name="T78" fmla="*/ 184 w 368"/>
                <a:gd name="T79" fmla="*/ 80 h 368"/>
                <a:gd name="T80" fmla="*/ 204 w 368"/>
                <a:gd name="T81" fmla="*/ 82 h 368"/>
                <a:gd name="T82" fmla="*/ 242 w 368"/>
                <a:gd name="T83" fmla="*/ 98 h 368"/>
                <a:gd name="T84" fmla="*/ 270 w 368"/>
                <a:gd name="T85" fmla="*/ 126 h 368"/>
                <a:gd name="T86" fmla="*/ 286 w 368"/>
                <a:gd name="T87" fmla="*/ 164 h 368"/>
                <a:gd name="T88" fmla="*/ 288 w 368"/>
                <a:gd name="T89" fmla="*/ 184 h 368"/>
                <a:gd name="T90" fmla="*/ 280 w 368"/>
                <a:gd name="T91" fmla="*/ 224 h 368"/>
                <a:gd name="T92" fmla="*/ 258 w 368"/>
                <a:gd name="T93" fmla="*/ 258 h 368"/>
                <a:gd name="T94" fmla="*/ 224 w 368"/>
                <a:gd name="T95" fmla="*/ 280 h 368"/>
                <a:gd name="T96" fmla="*/ 184 w 368"/>
                <a:gd name="T97" fmla="*/ 288 h 368"/>
                <a:gd name="T98" fmla="*/ 164 w 368"/>
                <a:gd name="T99" fmla="*/ 286 h 368"/>
                <a:gd name="T100" fmla="*/ 126 w 368"/>
                <a:gd name="T101" fmla="*/ 270 h 368"/>
                <a:gd name="T102" fmla="*/ 98 w 368"/>
                <a:gd name="T103" fmla="*/ 242 h 368"/>
                <a:gd name="T104" fmla="*/ 82 w 368"/>
                <a:gd name="T105" fmla="*/ 204 h 368"/>
                <a:gd name="T106" fmla="*/ 80 w 368"/>
                <a:gd name="T107" fmla="*/ 184 h 3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68"/>
                <a:gd name="T163" fmla="*/ 0 h 368"/>
                <a:gd name="T164" fmla="*/ 368 w 368"/>
                <a:gd name="T165" fmla="*/ 368 h 36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68" h="368">
                  <a:moveTo>
                    <a:pt x="0" y="184"/>
                  </a:moveTo>
                  <a:lnTo>
                    <a:pt x="0" y="184"/>
                  </a:lnTo>
                  <a:lnTo>
                    <a:pt x="0" y="202"/>
                  </a:lnTo>
                  <a:lnTo>
                    <a:pt x="4" y="222"/>
                  </a:lnTo>
                  <a:lnTo>
                    <a:pt x="8" y="238"/>
                  </a:lnTo>
                  <a:lnTo>
                    <a:pt x="14" y="256"/>
                  </a:lnTo>
                  <a:lnTo>
                    <a:pt x="22" y="272"/>
                  </a:lnTo>
                  <a:lnTo>
                    <a:pt x="32" y="286"/>
                  </a:lnTo>
                  <a:lnTo>
                    <a:pt x="42" y="300"/>
                  </a:lnTo>
                  <a:lnTo>
                    <a:pt x="54" y="314"/>
                  </a:lnTo>
                  <a:lnTo>
                    <a:pt x="68" y="326"/>
                  </a:lnTo>
                  <a:lnTo>
                    <a:pt x="82" y="336"/>
                  </a:lnTo>
                  <a:lnTo>
                    <a:pt x="96" y="346"/>
                  </a:lnTo>
                  <a:lnTo>
                    <a:pt x="112" y="354"/>
                  </a:lnTo>
                  <a:lnTo>
                    <a:pt x="130" y="360"/>
                  </a:lnTo>
                  <a:lnTo>
                    <a:pt x="146" y="364"/>
                  </a:lnTo>
                  <a:lnTo>
                    <a:pt x="166" y="368"/>
                  </a:lnTo>
                  <a:lnTo>
                    <a:pt x="184" y="368"/>
                  </a:lnTo>
                  <a:lnTo>
                    <a:pt x="202" y="368"/>
                  </a:lnTo>
                  <a:lnTo>
                    <a:pt x="222" y="364"/>
                  </a:lnTo>
                  <a:lnTo>
                    <a:pt x="238" y="360"/>
                  </a:lnTo>
                  <a:lnTo>
                    <a:pt x="256" y="354"/>
                  </a:lnTo>
                  <a:lnTo>
                    <a:pt x="272" y="346"/>
                  </a:lnTo>
                  <a:lnTo>
                    <a:pt x="286" y="336"/>
                  </a:lnTo>
                  <a:lnTo>
                    <a:pt x="300" y="326"/>
                  </a:lnTo>
                  <a:lnTo>
                    <a:pt x="314" y="314"/>
                  </a:lnTo>
                  <a:lnTo>
                    <a:pt x="326" y="300"/>
                  </a:lnTo>
                  <a:lnTo>
                    <a:pt x="336" y="286"/>
                  </a:lnTo>
                  <a:lnTo>
                    <a:pt x="346" y="272"/>
                  </a:lnTo>
                  <a:lnTo>
                    <a:pt x="354" y="256"/>
                  </a:lnTo>
                  <a:lnTo>
                    <a:pt x="360" y="238"/>
                  </a:lnTo>
                  <a:lnTo>
                    <a:pt x="364" y="222"/>
                  </a:lnTo>
                  <a:lnTo>
                    <a:pt x="368" y="202"/>
                  </a:lnTo>
                  <a:lnTo>
                    <a:pt x="368" y="184"/>
                  </a:lnTo>
                  <a:lnTo>
                    <a:pt x="368" y="166"/>
                  </a:lnTo>
                  <a:lnTo>
                    <a:pt x="364" y="146"/>
                  </a:lnTo>
                  <a:lnTo>
                    <a:pt x="360" y="130"/>
                  </a:lnTo>
                  <a:lnTo>
                    <a:pt x="354" y="112"/>
                  </a:lnTo>
                  <a:lnTo>
                    <a:pt x="346" y="96"/>
                  </a:lnTo>
                  <a:lnTo>
                    <a:pt x="336" y="82"/>
                  </a:lnTo>
                  <a:lnTo>
                    <a:pt x="326" y="68"/>
                  </a:lnTo>
                  <a:lnTo>
                    <a:pt x="314" y="54"/>
                  </a:lnTo>
                  <a:lnTo>
                    <a:pt x="300" y="42"/>
                  </a:lnTo>
                  <a:lnTo>
                    <a:pt x="286" y="32"/>
                  </a:lnTo>
                  <a:lnTo>
                    <a:pt x="272" y="22"/>
                  </a:lnTo>
                  <a:lnTo>
                    <a:pt x="256" y="14"/>
                  </a:lnTo>
                  <a:lnTo>
                    <a:pt x="238" y="8"/>
                  </a:lnTo>
                  <a:lnTo>
                    <a:pt x="222" y="4"/>
                  </a:lnTo>
                  <a:lnTo>
                    <a:pt x="202" y="0"/>
                  </a:lnTo>
                  <a:lnTo>
                    <a:pt x="184" y="0"/>
                  </a:lnTo>
                  <a:lnTo>
                    <a:pt x="166" y="0"/>
                  </a:lnTo>
                  <a:lnTo>
                    <a:pt x="146" y="4"/>
                  </a:lnTo>
                  <a:lnTo>
                    <a:pt x="130" y="8"/>
                  </a:lnTo>
                  <a:lnTo>
                    <a:pt x="112" y="14"/>
                  </a:lnTo>
                  <a:lnTo>
                    <a:pt x="96" y="22"/>
                  </a:lnTo>
                  <a:lnTo>
                    <a:pt x="82" y="32"/>
                  </a:lnTo>
                  <a:lnTo>
                    <a:pt x="68" y="42"/>
                  </a:lnTo>
                  <a:lnTo>
                    <a:pt x="54" y="54"/>
                  </a:lnTo>
                  <a:lnTo>
                    <a:pt x="42" y="68"/>
                  </a:lnTo>
                  <a:lnTo>
                    <a:pt x="32" y="82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8" y="130"/>
                  </a:lnTo>
                  <a:lnTo>
                    <a:pt x="4" y="146"/>
                  </a:lnTo>
                  <a:lnTo>
                    <a:pt x="0" y="166"/>
                  </a:lnTo>
                  <a:lnTo>
                    <a:pt x="0" y="184"/>
                  </a:lnTo>
                  <a:close/>
                  <a:moveTo>
                    <a:pt x="80" y="184"/>
                  </a:moveTo>
                  <a:lnTo>
                    <a:pt x="80" y="184"/>
                  </a:lnTo>
                  <a:lnTo>
                    <a:pt x="82" y="164"/>
                  </a:lnTo>
                  <a:lnTo>
                    <a:pt x="88" y="144"/>
                  </a:lnTo>
                  <a:lnTo>
                    <a:pt x="98" y="126"/>
                  </a:lnTo>
                  <a:lnTo>
                    <a:pt x="110" y="110"/>
                  </a:lnTo>
                  <a:lnTo>
                    <a:pt x="126" y="98"/>
                  </a:lnTo>
                  <a:lnTo>
                    <a:pt x="144" y="88"/>
                  </a:lnTo>
                  <a:lnTo>
                    <a:pt x="164" y="82"/>
                  </a:lnTo>
                  <a:lnTo>
                    <a:pt x="184" y="80"/>
                  </a:lnTo>
                  <a:lnTo>
                    <a:pt x="204" y="82"/>
                  </a:lnTo>
                  <a:lnTo>
                    <a:pt x="224" y="88"/>
                  </a:lnTo>
                  <a:lnTo>
                    <a:pt x="242" y="98"/>
                  </a:lnTo>
                  <a:lnTo>
                    <a:pt x="258" y="110"/>
                  </a:lnTo>
                  <a:lnTo>
                    <a:pt x="270" y="126"/>
                  </a:lnTo>
                  <a:lnTo>
                    <a:pt x="280" y="144"/>
                  </a:lnTo>
                  <a:lnTo>
                    <a:pt x="286" y="164"/>
                  </a:lnTo>
                  <a:lnTo>
                    <a:pt x="288" y="184"/>
                  </a:lnTo>
                  <a:lnTo>
                    <a:pt x="286" y="204"/>
                  </a:lnTo>
                  <a:lnTo>
                    <a:pt x="280" y="224"/>
                  </a:lnTo>
                  <a:lnTo>
                    <a:pt x="270" y="242"/>
                  </a:lnTo>
                  <a:lnTo>
                    <a:pt x="258" y="258"/>
                  </a:lnTo>
                  <a:lnTo>
                    <a:pt x="242" y="270"/>
                  </a:lnTo>
                  <a:lnTo>
                    <a:pt x="224" y="280"/>
                  </a:lnTo>
                  <a:lnTo>
                    <a:pt x="204" y="286"/>
                  </a:lnTo>
                  <a:lnTo>
                    <a:pt x="184" y="288"/>
                  </a:lnTo>
                  <a:lnTo>
                    <a:pt x="164" y="286"/>
                  </a:lnTo>
                  <a:lnTo>
                    <a:pt x="144" y="280"/>
                  </a:lnTo>
                  <a:lnTo>
                    <a:pt x="126" y="270"/>
                  </a:lnTo>
                  <a:lnTo>
                    <a:pt x="110" y="258"/>
                  </a:lnTo>
                  <a:lnTo>
                    <a:pt x="98" y="242"/>
                  </a:lnTo>
                  <a:lnTo>
                    <a:pt x="88" y="224"/>
                  </a:lnTo>
                  <a:lnTo>
                    <a:pt x="82" y="204"/>
                  </a:lnTo>
                  <a:lnTo>
                    <a:pt x="80" y="184"/>
                  </a:lnTo>
                  <a:close/>
                </a:path>
              </a:pathLst>
            </a:custGeom>
            <a:solidFill>
              <a:srgbClr val="654E25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36BAA77-EC21-44FF-91F8-F4695C31A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4" y="1050"/>
              <a:ext cx="656" cy="656"/>
            </a:xfrm>
            <a:custGeom>
              <a:avLst/>
              <a:gdLst>
                <a:gd name="T0" fmla="*/ 2 w 656"/>
                <a:gd name="T1" fmla="*/ 362 h 656"/>
                <a:gd name="T2" fmla="*/ 26 w 656"/>
                <a:gd name="T3" fmla="*/ 456 h 656"/>
                <a:gd name="T4" fmla="*/ 74 w 656"/>
                <a:gd name="T5" fmla="*/ 536 h 656"/>
                <a:gd name="T6" fmla="*/ 144 w 656"/>
                <a:gd name="T7" fmla="*/ 600 h 656"/>
                <a:gd name="T8" fmla="*/ 230 w 656"/>
                <a:gd name="T9" fmla="*/ 642 h 656"/>
                <a:gd name="T10" fmla="*/ 328 w 656"/>
                <a:gd name="T11" fmla="*/ 656 h 656"/>
                <a:gd name="T12" fmla="*/ 394 w 656"/>
                <a:gd name="T13" fmla="*/ 650 h 656"/>
                <a:gd name="T14" fmla="*/ 484 w 656"/>
                <a:gd name="T15" fmla="*/ 616 h 656"/>
                <a:gd name="T16" fmla="*/ 560 w 656"/>
                <a:gd name="T17" fmla="*/ 560 h 656"/>
                <a:gd name="T18" fmla="*/ 616 w 656"/>
                <a:gd name="T19" fmla="*/ 484 h 656"/>
                <a:gd name="T20" fmla="*/ 650 w 656"/>
                <a:gd name="T21" fmla="*/ 394 h 656"/>
                <a:gd name="T22" fmla="*/ 656 w 656"/>
                <a:gd name="T23" fmla="*/ 328 h 656"/>
                <a:gd name="T24" fmla="*/ 642 w 656"/>
                <a:gd name="T25" fmla="*/ 230 h 656"/>
                <a:gd name="T26" fmla="*/ 600 w 656"/>
                <a:gd name="T27" fmla="*/ 144 h 656"/>
                <a:gd name="T28" fmla="*/ 536 w 656"/>
                <a:gd name="T29" fmla="*/ 74 h 656"/>
                <a:gd name="T30" fmla="*/ 456 w 656"/>
                <a:gd name="T31" fmla="*/ 26 h 656"/>
                <a:gd name="T32" fmla="*/ 362 w 656"/>
                <a:gd name="T33" fmla="*/ 2 h 656"/>
                <a:gd name="T34" fmla="*/ 294 w 656"/>
                <a:gd name="T35" fmla="*/ 2 h 656"/>
                <a:gd name="T36" fmla="*/ 200 w 656"/>
                <a:gd name="T37" fmla="*/ 26 h 656"/>
                <a:gd name="T38" fmla="*/ 120 w 656"/>
                <a:gd name="T39" fmla="*/ 74 h 656"/>
                <a:gd name="T40" fmla="*/ 56 w 656"/>
                <a:gd name="T41" fmla="*/ 144 h 656"/>
                <a:gd name="T42" fmla="*/ 14 w 656"/>
                <a:gd name="T43" fmla="*/ 230 h 656"/>
                <a:gd name="T44" fmla="*/ 0 w 656"/>
                <a:gd name="T45" fmla="*/ 328 h 656"/>
                <a:gd name="T46" fmla="*/ 80 w 656"/>
                <a:gd name="T47" fmla="*/ 328 h 656"/>
                <a:gd name="T48" fmla="*/ 92 w 656"/>
                <a:gd name="T49" fmla="*/ 254 h 656"/>
                <a:gd name="T50" fmla="*/ 122 w 656"/>
                <a:gd name="T51" fmla="*/ 190 h 656"/>
                <a:gd name="T52" fmla="*/ 170 w 656"/>
                <a:gd name="T53" fmla="*/ 136 h 656"/>
                <a:gd name="T54" fmla="*/ 232 w 656"/>
                <a:gd name="T55" fmla="*/ 100 h 656"/>
                <a:gd name="T56" fmla="*/ 302 w 656"/>
                <a:gd name="T57" fmla="*/ 82 h 656"/>
                <a:gd name="T58" fmla="*/ 354 w 656"/>
                <a:gd name="T59" fmla="*/ 82 h 656"/>
                <a:gd name="T60" fmla="*/ 424 w 656"/>
                <a:gd name="T61" fmla="*/ 100 h 656"/>
                <a:gd name="T62" fmla="*/ 486 w 656"/>
                <a:gd name="T63" fmla="*/ 136 h 656"/>
                <a:gd name="T64" fmla="*/ 534 w 656"/>
                <a:gd name="T65" fmla="*/ 190 h 656"/>
                <a:gd name="T66" fmla="*/ 564 w 656"/>
                <a:gd name="T67" fmla="*/ 254 h 656"/>
                <a:gd name="T68" fmla="*/ 576 w 656"/>
                <a:gd name="T69" fmla="*/ 328 h 656"/>
                <a:gd name="T70" fmla="*/ 570 w 656"/>
                <a:gd name="T71" fmla="*/ 378 h 656"/>
                <a:gd name="T72" fmla="*/ 546 w 656"/>
                <a:gd name="T73" fmla="*/ 446 h 656"/>
                <a:gd name="T74" fmla="*/ 504 w 656"/>
                <a:gd name="T75" fmla="*/ 504 h 656"/>
                <a:gd name="T76" fmla="*/ 446 w 656"/>
                <a:gd name="T77" fmla="*/ 546 h 656"/>
                <a:gd name="T78" fmla="*/ 378 w 656"/>
                <a:gd name="T79" fmla="*/ 570 h 656"/>
                <a:gd name="T80" fmla="*/ 328 w 656"/>
                <a:gd name="T81" fmla="*/ 576 h 656"/>
                <a:gd name="T82" fmla="*/ 254 w 656"/>
                <a:gd name="T83" fmla="*/ 564 h 656"/>
                <a:gd name="T84" fmla="*/ 190 w 656"/>
                <a:gd name="T85" fmla="*/ 534 h 656"/>
                <a:gd name="T86" fmla="*/ 136 w 656"/>
                <a:gd name="T87" fmla="*/ 486 h 656"/>
                <a:gd name="T88" fmla="*/ 100 w 656"/>
                <a:gd name="T89" fmla="*/ 424 h 656"/>
                <a:gd name="T90" fmla="*/ 82 w 656"/>
                <a:gd name="T91" fmla="*/ 354 h 6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56"/>
                <a:gd name="T139" fmla="*/ 0 h 656"/>
                <a:gd name="T140" fmla="*/ 656 w 656"/>
                <a:gd name="T141" fmla="*/ 656 h 65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56" h="656">
                  <a:moveTo>
                    <a:pt x="0" y="328"/>
                  </a:moveTo>
                  <a:lnTo>
                    <a:pt x="0" y="328"/>
                  </a:lnTo>
                  <a:lnTo>
                    <a:pt x="2" y="362"/>
                  </a:lnTo>
                  <a:lnTo>
                    <a:pt x="6" y="394"/>
                  </a:lnTo>
                  <a:lnTo>
                    <a:pt x="14" y="426"/>
                  </a:lnTo>
                  <a:lnTo>
                    <a:pt x="26" y="456"/>
                  </a:lnTo>
                  <a:lnTo>
                    <a:pt x="40" y="484"/>
                  </a:lnTo>
                  <a:lnTo>
                    <a:pt x="56" y="512"/>
                  </a:lnTo>
                  <a:lnTo>
                    <a:pt x="74" y="536"/>
                  </a:lnTo>
                  <a:lnTo>
                    <a:pt x="96" y="560"/>
                  </a:lnTo>
                  <a:lnTo>
                    <a:pt x="120" y="582"/>
                  </a:lnTo>
                  <a:lnTo>
                    <a:pt x="144" y="600"/>
                  </a:lnTo>
                  <a:lnTo>
                    <a:pt x="172" y="616"/>
                  </a:lnTo>
                  <a:lnTo>
                    <a:pt x="200" y="630"/>
                  </a:lnTo>
                  <a:lnTo>
                    <a:pt x="230" y="642"/>
                  </a:lnTo>
                  <a:lnTo>
                    <a:pt x="262" y="650"/>
                  </a:lnTo>
                  <a:lnTo>
                    <a:pt x="294" y="654"/>
                  </a:lnTo>
                  <a:lnTo>
                    <a:pt x="328" y="656"/>
                  </a:lnTo>
                  <a:lnTo>
                    <a:pt x="362" y="654"/>
                  </a:lnTo>
                  <a:lnTo>
                    <a:pt x="394" y="650"/>
                  </a:lnTo>
                  <a:lnTo>
                    <a:pt x="426" y="642"/>
                  </a:lnTo>
                  <a:lnTo>
                    <a:pt x="456" y="630"/>
                  </a:lnTo>
                  <a:lnTo>
                    <a:pt x="484" y="616"/>
                  </a:lnTo>
                  <a:lnTo>
                    <a:pt x="512" y="600"/>
                  </a:lnTo>
                  <a:lnTo>
                    <a:pt x="536" y="582"/>
                  </a:lnTo>
                  <a:lnTo>
                    <a:pt x="560" y="560"/>
                  </a:lnTo>
                  <a:lnTo>
                    <a:pt x="582" y="536"/>
                  </a:lnTo>
                  <a:lnTo>
                    <a:pt x="600" y="512"/>
                  </a:lnTo>
                  <a:lnTo>
                    <a:pt x="616" y="484"/>
                  </a:lnTo>
                  <a:lnTo>
                    <a:pt x="630" y="456"/>
                  </a:lnTo>
                  <a:lnTo>
                    <a:pt x="642" y="426"/>
                  </a:lnTo>
                  <a:lnTo>
                    <a:pt x="650" y="394"/>
                  </a:lnTo>
                  <a:lnTo>
                    <a:pt x="654" y="362"/>
                  </a:lnTo>
                  <a:lnTo>
                    <a:pt x="656" y="328"/>
                  </a:lnTo>
                  <a:lnTo>
                    <a:pt x="654" y="294"/>
                  </a:lnTo>
                  <a:lnTo>
                    <a:pt x="650" y="262"/>
                  </a:lnTo>
                  <a:lnTo>
                    <a:pt x="642" y="230"/>
                  </a:lnTo>
                  <a:lnTo>
                    <a:pt x="630" y="200"/>
                  </a:lnTo>
                  <a:lnTo>
                    <a:pt x="616" y="172"/>
                  </a:lnTo>
                  <a:lnTo>
                    <a:pt x="600" y="144"/>
                  </a:lnTo>
                  <a:lnTo>
                    <a:pt x="582" y="120"/>
                  </a:lnTo>
                  <a:lnTo>
                    <a:pt x="560" y="96"/>
                  </a:lnTo>
                  <a:lnTo>
                    <a:pt x="536" y="74"/>
                  </a:lnTo>
                  <a:lnTo>
                    <a:pt x="512" y="56"/>
                  </a:lnTo>
                  <a:lnTo>
                    <a:pt x="484" y="40"/>
                  </a:lnTo>
                  <a:lnTo>
                    <a:pt x="456" y="26"/>
                  </a:lnTo>
                  <a:lnTo>
                    <a:pt x="426" y="14"/>
                  </a:lnTo>
                  <a:lnTo>
                    <a:pt x="394" y="6"/>
                  </a:lnTo>
                  <a:lnTo>
                    <a:pt x="362" y="2"/>
                  </a:lnTo>
                  <a:lnTo>
                    <a:pt x="328" y="0"/>
                  </a:lnTo>
                  <a:lnTo>
                    <a:pt x="294" y="2"/>
                  </a:lnTo>
                  <a:lnTo>
                    <a:pt x="262" y="6"/>
                  </a:lnTo>
                  <a:lnTo>
                    <a:pt x="230" y="14"/>
                  </a:lnTo>
                  <a:lnTo>
                    <a:pt x="200" y="26"/>
                  </a:lnTo>
                  <a:lnTo>
                    <a:pt x="172" y="40"/>
                  </a:lnTo>
                  <a:lnTo>
                    <a:pt x="144" y="56"/>
                  </a:lnTo>
                  <a:lnTo>
                    <a:pt x="120" y="74"/>
                  </a:lnTo>
                  <a:lnTo>
                    <a:pt x="96" y="96"/>
                  </a:lnTo>
                  <a:lnTo>
                    <a:pt x="74" y="120"/>
                  </a:lnTo>
                  <a:lnTo>
                    <a:pt x="56" y="144"/>
                  </a:lnTo>
                  <a:lnTo>
                    <a:pt x="40" y="172"/>
                  </a:lnTo>
                  <a:lnTo>
                    <a:pt x="26" y="200"/>
                  </a:lnTo>
                  <a:lnTo>
                    <a:pt x="14" y="230"/>
                  </a:lnTo>
                  <a:lnTo>
                    <a:pt x="6" y="262"/>
                  </a:lnTo>
                  <a:lnTo>
                    <a:pt x="2" y="294"/>
                  </a:lnTo>
                  <a:lnTo>
                    <a:pt x="0" y="328"/>
                  </a:lnTo>
                  <a:close/>
                  <a:moveTo>
                    <a:pt x="80" y="328"/>
                  </a:moveTo>
                  <a:lnTo>
                    <a:pt x="80" y="328"/>
                  </a:lnTo>
                  <a:lnTo>
                    <a:pt x="82" y="302"/>
                  </a:lnTo>
                  <a:lnTo>
                    <a:pt x="86" y="278"/>
                  </a:lnTo>
                  <a:lnTo>
                    <a:pt x="92" y="254"/>
                  </a:lnTo>
                  <a:lnTo>
                    <a:pt x="100" y="232"/>
                  </a:lnTo>
                  <a:lnTo>
                    <a:pt x="110" y="210"/>
                  </a:lnTo>
                  <a:lnTo>
                    <a:pt x="122" y="190"/>
                  </a:lnTo>
                  <a:lnTo>
                    <a:pt x="136" y="170"/>
                  </a:lnTo>
                  <a:lnTo>
                    <a:pt x="152" y="152"/>
                  </a:lnTo>
                  <a:lnTo>
                    <a:pt x="170" y="136"/>
                  </a:lnTo>
                  <a:lnTo>
                    <a:pt x="190" y="122"/>
                  </a:lnTo>
                  <a:lnTo>
                    <a:pt x="210" y="110"/>
                  </a:lnTo>
                  <a:lnTo>
                    <a:pt x="232" y="100"/>
                  </a:lnTo>
                  <a:lnTo>
                    <a:pt x="254" y="92"/>
                  </a:lnTo>
                  <a:lnTo>
                    <a:pt x="278" y="86"/>
                  </a:lnTo>
                  <a:lnTo>
                    <a:pt x="302" y="82"/>
                  </a:lnTo>
                  <a:lnTo>
                    <a:pt x="328" y="80"/>
                  </a:lnTo>
                  <a:lnTo>
                    <a:pt x="354" y="82"/>
                  </a:lnTo>
                  <a:lnTo>
                    <a:pt x="378" y="86"/>
                  </a:lnTo>
                  <a:lnTo>
                    <a:pt x="402" y="92"/>
                  </a:lnTo>
                  <a:lnTo>
                    <a:pt x="424" y="100"/>
                  </a:lnTo>
                  <a:lnTo>
                    <a:pt x="446" y="110"/>
                  </a:lnTo>
                  <a:lnTo>
                    <a:pt x="466" y="122"/>
                  </a:lnTo>
                  <a:lnTo>
                    <a:pt x="486" y="136"/>
                  </a:lnTo>
                  <a:lnTo>
                    <a:pt x="504" y="152"/>
                  </a:lnTo>
                  <a:lnTo>
                    <a:pt x="520" y="170"/>
                  </a:lnTo>
                  <a:lnTo>
                    <a:pt x="534" y="190"/>
                  </a:lnTo>
                  <a:lnTo>
                    <a:pt x="546" y="210"/>
                  </a:lnTo>
                  <a:lnTo>
                    <a:pt x="556" y="232"/>
                  </a:lnTo>
                  <a:lnTo>
                    <a:pt x="564" y="254"/>
                  </a:lnTo>
                  <a:lnTo>
                    <a:pt x="570" y="278"/>
                  </a:lnTo>
                  <a:lnTo>
                    <a:pt x="574" y="302"/>
                  </a:lnTo>
                  <a:lnTo>
                    <a:pt x="576" y="328"/>
                  </a:lnTo>
                  <a:lnTo>
                    <a:pt x="574" y="354"/>
                  </a:lnTo>
                  <a:lnTo>
                    <a:pt x="570" y="378"/>
                  </a:lnTo>
                  <a:lnTo>
                    <a:pt x="564" y="402"/>
                  </a:lnTo>
                  <a:lnTo>
                    <a:pt x="556" y="424"/>
                  </a:lnTo>
                  <a:lnTo>
                    <a:pt x="546" y="446"/>
                  </a:lnTo>
                  <a:lnTo>
                    <a:pt x="534" y="466"/>
                  </a:lnTo>
                  <a:lnTo>
                    <a:pt x="520" y="486"/>
                  </a:lnTo>
                  <a:lnTo>
                    <a:pt x="504" y="504"/>
                  </a:lnTo>
                  <a:lnTo>
                    <a:pt x="486" y="520"/>
                  </a:lnTo>
                  <a:lnTo>
                    <a:pt x="466" y="534"/>
                  </a:lnTo>
                  <a:lnTo>
                    <a:pt x="446" y="546"/>
                  </a:lnTo>
                  <a:lnTo>
                    <a:pt x="424" y="556"/>
                  </a:lnTo>
                  <a:lnTo>
                    <a:pt x="402" y="564"/>
                  </a:lnTo>
                  <a:lnTo>
                    <a:pt x="378" y="570"/>
                  </a:lnTo>
                  <a:lnTo>
                    <a:pt x="354" y="574"/>
                  </a:lnTo>
                  <a:lnTo>
                    <a:pt x="328" y="576"/>
                  </a:lnTo>
                  <a:lnTo>
                    <a:pt x="302" y="574"/>
                  </a:lnTo>
                  <a:lnTo>
                    <a:pt x="278" y="570"/>
                  </a:lnTo>
                  <a:lnTo>
                    <a:pt x="254" y="564"/>
                  </a:lnTo>
                  <a:lnTo>
                    <a:pt x="232" y="556"/>
                  </a:lnTo>
                  <a:lnTo>
                    <a:pt x="210" y="546"/>
                  </a:lnTo>
                  <a:lnTo>
                    <a:pt x="190" y="534"/>
                  </a:lnTo>
                  <a:lnTo>
                    <a:pt x="170" y="520"/>
                  </a:lnTo>
                  <a:lnTo>
                    <a:pt x="152" y="504"/>
                  </a:lnTo>
                  <a:lnTo>
                    <a:pt x="136" y="486"/>
                  </a:lnTo>
                  <a:lnTo>
                    <a:pt x="122" y="466"/>
                  </a:lnTo>
                  <a:lnTo>
                    <a:pt x="110" y="446"/>
                  </a:lnTo>
                  <a:lnTo>
                    <a:pt x="100" y="424"/>
                  </a:lnTo>
                  <a:lnTo>
                    <a:pt x="92" y="402"/>
                  </a:lnTo>
                  <a:lnTo>
                    <a:pt x="86" y="378"/>
                  </a:lnTo>
                  <a:lnTo>
                    <a:pt x="82" y="354"/>
                  </a:lnTo>
                  <a:lnTo>
                    <a:pt x="80" y="328"/>
                  </a:lnTo>
                  <a:close/>
                </a:path>
              </a:pathLst>
            </a:custGeom>
            <a:solidFill>
              <a:srgbClr val="654E25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D54827-FE92-4F8E-987B-7846A9522C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0" y="906"/>
              <a:ext cx="944" cy="944"/>
            </a:xfrm>
            <a:custGeom>
              <a:avLst/>
              <a:gdLst>
                <a:gd name="T0" fmla="*/ 0 w 944"/>
                <a:gd name="T1" fmla="*/ 496 h 944"/>
                <a:gd name="T2" fmla="*/ 10 w 944"/>
                <a:gd name="T3" fmla="*/ 568 h 944"/>
                <a:gd name="T4" fmla="*/ 58 w 944"/>
                <a:gd name="T5" fmla="*/ 696 h 944"/>
                <a:gd name="T6" fmla="*/ 138 w 944"/>
                <a:gd name="T7" fmla="*/ 806 h 944"/>
                <a:gd name="T8" fmla="*/ 248 w 944"/>
                <a:gd name="T9" fmla="*/ 886 h 944"/>
                <a:gd name="T10" fmla="*/ 376 w 944"/>
                <a:gd name="T11" fmla="*/ 934 h 944"/>
                <a:gd name="T12" fmla="*/ 448 w 944"/>
                <a:gd name="T13" fmla="*/ 944 h 944"/>
                <a:gd name="T14" fmla="*/ 496 w 944"/>
                <a:gd name="T15" fmla="*/ 944 h 944"/>
                <a:gd name="T16" fmla="*/ 568 w 944"/>
                <a:gd name="T17" fmla="*/ 934 h 944"/>
                <a:gd name="T18" fmla="*/ 696 w 944"/>
                <a:gd name="T19" fmla="*/ 886 h 944"/>
                <a:gd name="T20" fmla="*/ 806 w 944"/>
                <a:gd name="T21" fmla="*/ 806 h 944"/>
                <a:gd name="T22" fmla="*/ 886 w 944"/>
                <a:gd name="T23" fmla="*/ 696 h 944"/>
                <a:gd name="T24" fmla="*/ 934 w 944"/>
                <a:gd name="T25" fmla="*/ 568 h 944"/>
                <a:gd name="T26" fmla="*/ 944 w 944"/>
                <a:gd name="T27" fmla="*/ 496 h 944"/>
                <a:gd name="T28" fmla="*/ 944 w 944"/>
                <a:gd name="T29" fmla="*/ 448 h 944"/>
                <a:gd name="T30" fmla="*/ 934 w 944"/>
                <a:gd name="T31" fmla="*/ 376 h 944"/>
                <a:gd name="T32" fmla="*/ 886 w 944"/>
                <a:gd name="T33" fmla="*/ 248 h 944"/>
                <a:gd name="T34" fmla="*/ 806 w 944"/>
                <a:gd name="T35" fmla="*/ 138 h 944"/>
                <a:gd name="T36" fmla="*/ 696 w 944"/>
                <a:gd name="T37" fmla="*/ 58 h 944"/>
                <a:gd name="T38" fmla="*/ 568 w 944"/>
                <a:gd name="T39" fmla="*/ 10 h 944"/>
                <a:gd name="T40" fmla="*/ 496 w 944"/>
                <a:gd name="T41" fmla="*/ 0 h 944"/>
                <a:gd name="T42" fmla="*/ 448 w 944"/>
                <a:gd name="T43" fmla="*/ 0 h 944"/>
                <a:gd name="T44" fmla="*/ 376 w 944"/>
                <a:gd name="T45" fmla="*/ 10 h 944"/>
                <a:gd name="T46" fmla="*/ 248 w 944"/>
                <a:gd name="T47" fmla="*/ 58 h 944"/>
                <a:gd name="T48" fmla="*/ 138 w 944"/>
                <a:gd name="T49" fmla="*/ 138 h 944"/>
                <a:gd name="T50" fmla="*/ 58 w 944"/>
                <a:gd name="T51" fmla="*/ 248 h 944"/>
                <a:gd name="T52" fmla="*/ 10 w 944"/>
                <a:gd name="T53" fmla="*/ 376 h 944"/>
                <a:gd name="T54" fmla="*/ 0 w 944"/>
                <a:gd name="T55" fmla="*/ 448 h 944"/>
                <a:gd name="T56" fmla="*/ 80 w 944"/>
                <a:gd name="T57" fmla="*/ 472 h 944"/>
                <a:gd name="T58" fmla="*/ 88 w 944"/>
                <a:gd name="T59" fmla="*/ 394 h 944"/>
                <a:gd name="T60" fmla="*/ 128 w 944"/>
                <a:gd name="T61" fmla="*/ 286 h 944"/>
                <a:gd name="T62" fmla="*/ 194 w 944"/>
                <a:gd name="T63" fmla="*/ 194 h 944"/>
                <a:gd name="T64" fmla="*/ 286 w 944"/>
                <a:gd name="T65" fmla="*/ 128 h 944"/>
                <a:gd name="T66" fmla="*/ 394 w 944"/>
                <a:gd name="T67" fmla="*/ 88 h 944"/>
                <a:gd name="T68" fmla="*/ 472 w 944"/>
                <a:gd name="T69" fmla="*/ 80 h 944"/>
                <a:gd name="T70" fmla="*/ 588 w 944"/>
                <a:gd name="T71" fmla="*/ 98 h 944"/>
                <a:gd name="T72" fmla="*/ 692 w 944"/>
                <a:gd name="T73" fmla="*/ 148 h 944"/>
                <a:gd name="T74" fmla="*/ 774 w 944"/>
                <a:gd name="T75" fmla="*/ 222 h 944"/>
                <a:gd name="T76" fmla="*/ 834 w 944"/>
                <a:gd name="T77" fmla="*/ 320 h 944"/>
                <a:gd name="T78" fmla="*/ 862 w 944"/>
                <a:gd name="T79" fmla="*/ 432 h 944"/>
                <a:gd name="T80" fmla="*/ 862 w 944"/>
                <a:gd name="T81" fmla="*/ 512 h 944"/>
                <a:gd name="T82" fmla="*/ 834 w 944"/>
                <a:gd name="T83" fmla="*/ 624 h 944"/>
                <a:gd name="T84" fmla="*/ 774 w 944"/>
                <a:gd name="T85" fmla="*/ 722 h 944"/>
                <a:gd name="T86" fmla="*/ 692 w 944"/>
                <a:gd name="T87" fmla="*/ 796 h 944"/>
                <a:gd name="T88" fmla="*/ 588 w 944"/>
                <a:gd name="T89" fmla="*/ 846 h 944"/>
                <a:gd name="T90" fmla="*/ 472 w 944"/>
                <a:gd name="T91" fmla="*/ 864 h 944"/>
                <a:gd name="T92" fmla="*/ 394 w 944"/>
                <a:gd name="T93" fmla="*/ 856 h 944"/>
                <a:gd name="T94" fmla="*/ 286 w 944"/>
                <a:gd name="T95" fmla="*/ 816 h 944"/>
                <a:gd name="T96" fmla="*/ 194 w 944"/>
                <a:gd name="T97" fmla="*/ 750 h 944"/>
                <a:gd name="T98" fmla="*/ 128 w 944"/>
                <a:gd name="T99" fmla="*/ 658 h 944"/>
                <a:gd name="T100" fmla="*/ 88 w 944"/>
                <a:gd name="T101" fmla="*/ 550 h 944"/>
                <a:gd name="T102" fmla="*/ 80 w 944"/>
                <a:gd name="T103" fmla="*/ 472 h 9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44"/>
                <a:gd name="T157" fmla="*/ 0 h 944"/>
                <a:gd name="T158" fmla="*/ 944 w 944"/>
                <a:gd name="T159" fmla="*/ 944 h 94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44" h="944">
                  <a:moveTo>
                    <a:pt x="0" y="472"/>
                  </a:moveTo>
                  <a:lnTo>
                    <a:pt x="0" y="472"/>
                  </a:lnTo>
                  <a:lnTo>
                    <a:pt x="0" y="496"/>
                  </a:lnTo>
                  <a:lnTo>
                    <a:pt x="2" y="520"/>
                  </a:lnTo>
                  <a:lnTo>
                    <a:pt x="6" y="544"/>
                  </a:lnTo>
                  <a:lnTo>
                    <a:pt x="10" y="568"/>
                  </a:lnTo>
                  <a:lnTo>
                    <a:pt x="22" y="612"/>
                  </a:lnTo>
                  <a:lnTo>
                    <a:pt x="38" y="656"/>
                  </a:lnTo>
                  <a:lnTo>
                    <a:pt x="58" y="696"/>
                  </a:lnTo>
                  <a:lnTo>
                    <a:pt x="80" y="736"/>
                  </a:lnTo>
                  <a:lnTo>
                    <a:pt x="108" y="772"/>
                  </a:lnTo>
                  <a:lnTo>
                    <a:pt x="138" y="806"/>
                  </a:lnTo>
                  <a:lnTo>
                    <a:pt x="172" y="836"/>
                  </a:lnTo>
                  <a:lnTo>
                    <a:pt x="208" y="864"/>
                  </a:lnTo>
                  <a:lnTo>
                    <a:pt x="248" y="886"/>
                  </a:lnTo>
                  <a:lnTo>
                    <a:pt x="288" y="906"/>
                  </a:lnTo>
                  <a:lnTo>
                    <a:pt x="332" y="922"/>
                  </a:lnTo>
                  <a:lnTo>
                    <a:pt x="376" y="934"/>
                  </a:lnTo>
                  <a:lnTo>
                    <a:pt x="400" y="938"/>
                  </a:lnTo>
                  <a:lnTo>
                    <a:pt x="424" y="942"/>
                  </a:lnTo>
                  <a:lnTo>
                    <a:pt x="448" y="944"/>
                  </a:lnTo>
                  <a:lnTo>
                    <a:pt x="472" y="944"/>
                  </a:lnTo>
                  <a:lnTo>
                    <a:pt x="496" y="944"/>
                  </a:lnTo>
                  <a:lnTo>
                    <a:pt x="520" y="942"/>
                  </a:lnTo>
                  <a:lnTo>
                    <a:pt x="544" y="938"/>
                  </a:lnTo>
                  <a:lnTo>
                    <a:pt x="568" y="934"/>
                  </a:lnTo>
                  <a:lnTo>
                    <a:pt x="612" y="922"/>
                  </a:lnTo>
                  <a:lnTo>
                    <a:pt x="656" y="906"/>
                  </a:lnTo>
                  <a:lnTo>
                    <a:pt x="696" y="886"/>
                  </a:lnTo>
                  <a:lnTo>
                    <a:pt x="736" y="864"/>
                  </a:lnTo>
                  <a:lnTo>
                    <a:pt x="772" y="836"/>
                  </a:lnTo>
                  <a:lnTo>
                    <a:pt x="806" y="806"/>
                  </a:lnTo>
                  <a:lnTo>
                    <a:pt x="836" y="772"/>
                  </a:lnTo>
                  <a:lnTo>
                    <a:pt x="864" y="736"/>
                  </a:lnTo>
                  <a:lnTo>
                    <a:pt x="886" y="696"/>
                  </a:lnTo>
                  <a:lnTo>
                    <a:pt x="906" y="656"/>
                  </a:lnTo>
                  <a:lnTo>
                    <a:pt x="922" y="612"/>
                  </a:lnTo>
                  <a:lnTo>
                    <a:pt x="934" y="568"/>
                  </a:lnTo>
                  <a:lnTo>
                    <a:pt x="938" y="544"/>
                  </a:lnTo>
                  <a:lnTo>
                    <a:pt x="942" y="520"/>
                  </a:lnTo>
                  <a:lnTo>
                    <a:pt x="944" y="496"/>
                  </a:lnTo>
                  <a:lnTo>
                    <a:pt x="944" y="472"/>
                  </a:lnTo>
                  <a:lnTo>
                    <a:pt x="944" y="448"/>
                  </a:lnTo>
                  <a:lnTo>
                    <a:pt x="942" y="424"/>
                  </a:lnTo>
                  <a:lnTo>
                    <a:pt x="938" y="400"/>
                  </a:lnTo>
                  <a:lnTo>
                    <a:pt x="934" y="376"/>
                  </a:lnTo>
                  <a:lnTo>
                    <a:pt x="922" y="332"/>
                  </a:lnTo>
                  <a:lnTo>
                    <a:pt x="906" y="288"/>
                  </a:lnTo>
                  <a:lnTo>
                    <a:pt x="886" y="248"/>
                  </a:lnTo>
                  <a:lnTo>
                    <a:pt x="864" y="208"/>
                  </a:lnTo>
                  <a:lnTo>
                    <a:pt x="836" y="172"/>
                  </a:lnTo>
                  <a:lnTo>
                    <a:pt x="806" y="138"/>
                  </a:lnTo>
                  <a:lnTo>
                    <a:pt x="772" y="108"/>
                  </a:lnTo>
                  <a:lnTo>
                    <a:pt x="736" y="80"/>
                  </a:lnTo>
                  <a:lnTo>
                    <a:pt x="696" y="58"/>
                  </a:lnTo>
                  <a:lnTo>
                    <a:pt x="656" y="38"/>
                  </a:lnTo>
                  <a:lnTo>
                    <a:pt x="612" y="22"/>
                  </a:lnTo>
                  <a:lnTo>
                    <a:pt x="568" y="10"/>
                  </a:lnTo>
                  <a:lnTo>
                    <a:pt x="544" y="6"/>
                  </a:lnTo>
                  <a:lnTo>
                    <a:pt x="520" y="2"/>
                  </a:lnTo>
                  <a:lnTo>
                    <a:pt x="496" y="0"/>
                  </a:lnTo>
                  <a:lnTo>
                    <a:pt x="472" y="0"/>
                  </a:lnTo>
                  <a:lnTo>
                    <a:pt x="448" y="0"/>
                  </a:lnTo>
                  <a:lnTo>
                    <a:pt x="424" y="2"/>
                  </a:lnTo>
                  <a:lnTo>
                    <a:pt x="400" y="6"/>
                  </a:lnTo>
                  <a:lnTo>
                    <a:pt x="376" y="10"/>
                  </a:lnTo>
                  <a:lnTo>
                    <a:pt x="332" y="22"/>
                  </a:lnTo>
                  <a:lnTo>
                    <a:pt x="288" y="38"/>
                  </a:lnTo>
                  <a:lnTo>
                    <a:pt x="248" y="58"/>
                  </a:lnTo>
                  <a:lnTo>
                    <a:pt x="208" y="80"/>
                  </a:lnTo>
                  <a:lnTo>
                    <a:pt x="172" y="108"/>
                  </a:lnTo>
                  <a:lnTo>
                    <a:pt x="138" y="138"/>
                  </a:lnTo>
                  <a:lnTo>
                    <a:pt x="108" y="172"/>
                  </a:lnTo>
                  <a:lnTo>
                    <a:pt x="80" y="208"/>
                  </a:lnTo>
                  <a:lnTo>
                    <a:pt x="58" y="248"/>
                  </a:lnTo>
                  <a:lnTo>
                    <a:pt x="38" y="288"/>
                  </a:lnTo>
                  <a:lnTo>
                    <a:pt x="22" y="332"/>
                  </a:lnTo>
                  <a:lnTo>
                    <a:pt x="10" y="376"/>
                  </a:lnTo>
                  <a:lnTo>
                    <a:pt x="6" y="400"/>
                  </a:lnTo>
                  <a:lnTo>
                    <a:pt x="2" y="424"/>
                  </a:lnTo>
                  <a:lnTo>
                    <a:pt x="0" y="448"/>
                  </a:lnTo>
                  <a:lnTo>
                    <a:pt x="0" y="472"/>
                  </a:lnTo>
                  <a:close/>
                  <a:moveTo>
                    <a:pt x="80" y="472"/>
                  </a:moveTo>
                  <a:lnTo>
                    <a:pt x="80" y="472"/>
                  </a:lnTo>
                  <a:lnTo>
                    <a:pt x="82" y="432"/>
                  </a:lnTo>
                  <a:lnTo>
                    <a:pt x="88" y="394"/>
                  </a:lnTo>
                  <a:lnTo>
                    <a:pt x="98" y="356"/>
                  </a:lnTo>
                  <a:lnTo>
                    <a:pt x="110" y="320"/>
                  </a:lnTo>
                  <a:lnTo>
                    <a:pt x="128" y="286"/>
                  </a:lnTo>
                  <a:lnTo>
                    <a:pt x="148" y="252"/>
                  </a:lnTo>
                  <a:lnTo>
                    <a:pt x="170" y="222"/>
                  </a:lnTo>
                  <a:lnTo>
                    <a:pt x="194" y="194"/>
                  </a:lnTo>
                  <a:lnTo>
                    <a:pt x="222" y="170"/>
                  </a:lnTo>
                  <a:lnTo>
                    <a:pt x="252" y="148"/>
                  </a:lnTo>
                  <a:lnTo>
                    <a:pt x="286" y="128"/>
                  </a:lnTo>
                  <a:lnTo>
                    <a:pt x="320" y="110"/>
                  </a:lnTo>
                  <a:lnTo>
                    <a:pt x="356" y="98"/>
                  </a:lnTo>
                  <a:lnTo>
                    <a:pt x="394" y="88"/>
                  </a:lnTo>
                  <a:lnTo>
                    <a:pt x="432" y="82"/>
                  </a:lnTo>
                  <a:lnTo>
                    <a:pt x="472" y="80"/>
                  </a:lnTo>
                  <a:lnTo>
                    <a:pt x="512" y="82"/>
                  </a:lnTo>
                  <a:lnTo>
                    <a:pt x="550" y="88"/>
                  </a:lnTo>
                  <a:lnTo>
                    <a:pt x="588" y="98"/>
                  </a:lnTo>
                  <a:lnTo>
                    <a:pt x="624" y="110"/>
                  </a:lnTo>
                  <a:lnTo>
                    <a:pt x="658" y="128"/>
                  </a:lnTo>
                  <a:lnTo>
                    <a:pt x="692" y="148"/>
                  </a:lnTo>
                  <a:lnTo>
                    <a:pt x="722" y="170"/>
                  </a:lnTo>
                  <a:lnTo>
                    <a:pt x="750" y="194"/>
                  </a:lnTo>
                  <a:lnTo>
                    <a:pt x="774" y="222"/>
                  </a:lnTo>
                  <a:lnTo>
                    <a:pt x="796" y="252"/>
                  </a:lnTo>
                  <a:lnTo>
                    <a:pt x="816" y="286"/>
                  </a:lnTo>
                  <a:lnTo>
                    <a:pt x="834" y="320"/>
                  </a:lnTo>
                  <a:lnTo>
                    <a:pt x="846" y="356"/>
                  </a:lnTo>
                  <a:lnTo>
                    <a:pt x="856" y="394"/>
                  </a:lnTo>
                  <a:lnTo>
                    <a:pt x="862" y="432"/>
                  </a:lnTo>
                  <a:lnTo>
                    <a:pt x="864" y="472"/>
                  </a:lnTo>
                  <a:lnTo>
                    <a:pt x="862" y="512"/>
                  </a:lnTo>
                  <a:lnTo>
                    <a:pt x="856" y="550"/>
                  </a:lnTo>
                  <a:lnTo>
                    <a:pt x="846" y="588"/>
                  </a:lnTo>
                  <a:lnTo>
                    <a:pt x="834" y="624"/>
                  </a:lnTo>
                  <a:lnTo>
                    <a:pt x="816" y="658"/>
                  </a:lnTo>
                  <a:lnTo>
                    <a:pt x="796" y="692"/>
                  </a:lnTo>
                  <a:lnTo>
                    <a:pt x="774" y="722"/>
                  </a:lnTo>
                  <a:lnTo>
                    <a:pt x="750" y="750"/>
                  </a:lnTo>
                  <a:lnTo>
                    <a:pt x="722" y="774"/>
                  </a:lnTo>
                  <a:lnTo>
                    <a:pt x="692" y="796"/>
                  </a:lnTo>
                  <a:lnTo>
                    <a:pt x="658" y="816"/>
                  </a:lnTo>
                  <a:lnTo>
                    <a:pt x="624" y="834"/>
                  </a:lnTo>
                  <a:lnTo>
                    <a:pt x="588" y="846"/>
                  </a:lnTo>
                  <a:lnTo>
                    <a:pt x="550" y="856"/>
                  </a:lnTo>
                  <a:lnTo>
                    <a:pt x="512" y="862"/>
                  </a:lnTo>
                  <a:lnTo>
                    <a:pt x="472" y="864"/>
                  </a:lnTo>
                  <a:lnTo>
                    <a:pt x="432" y="862"/>
                  </a:lnTo>
                  <a:lnTo>
                    <a:pt x="394" y="856"/>
                  </a:lnTo>
                  <a:lnTo>
                    <a:pt x="356" y="846"/>
                  </a:lnTo>
                  <a:lnTo>
                    <a:pt x="320" y="834"/>
                  </a:lnTo>
                  <a:lnTo>
                    <a:pt x="286" y="816"/>
                  </a:lnTo>
                  <a:lnTo>
                    <a:pt x="252" y="796"/>
                  </a:lnTo>
                  <a:lnTo>
                    <a:pt x="222" y="774"/>
                  </a:lnTo>
                  <a:lnTo>
                    <a:pt x="194" y="750"/>
                  </a:lnTo>
                  <a:lnTo>
                    <a:pt x="170" y="722"/>
                  </a:lnTo>
                  <a:lnTo>
                    <a:pt x="148" y="692"/>
                  </a:lnTo>
                  <a:lnTo>
                    <a:pt x="128" y="658"/>
                  </a:lnTo>
                  <a:lnTo>
                    <a:pt x="110" y="624"/>
                  </a:lnTo>
                  <a:lnTo>
                    <a:pt x="98" y="588"/>
                  </a:lnTo>
                  <a:lnTo>
                    <a:pt x="88" y="550"/>
                  </a:lnTo>
                  <a:lnTo>
                    <a:pt x="82" y="512"/>
                  </a:lnTo>
                  <a:lnTo>
                    <a:pt x="80" y="472"/>
                  </a:lnTo>
                  <a:close/>
                </a:path>
              </a:pathLst>
            </a:custGeom>
            <a:solidFill>
              <a:srgbClr val="654E25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D3D5D8F-8D43-43DF-835A-1881B77B3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" y="762"/>
              <a:ext cx="1232" cy="1232"/>
            </a:xfrm>
            <a:custGeom>
              <a:avLst/>
              <a:gdLst>
                <a:gd name="T0" fmla="*/ 8 w 1232"/>
                <a:gd name="T1" fmla="*/ 710 h 1232"/>
                <a:gd name="T2" fmla="*/ 48 w 1232"/>
                <a:gd name="T3" fmla="*/ 856 h 1232"/>
                <a:gd name="T4" fmla="*/ 122 w 1232"/>
                <a:gd name="T5" fmla="*/ 984 h 1232"/>
                <a:gd name="T6" fmla="*/ 224 w 1232"/>
                <a:gd name="T7" fmla="*/ 1092 h 1232"/>
                <a:gd name="T8" fmla="*/ 350 w 1232"/>
                <a:gd name="T9" fmla="*/ 1172 h 1232"/>
                <a:gd name="T10" fmla="*/ 492 w 1232"/>
                <a:gd name="T11" fmla="*/ 1220 h 1232"/>
                <a:gd name="T12" fmla="*/ 616 w 1232"/>
                <a:gd name="T13" fmla="*/ 1232 h 1232"/>
                <a:gd name="T14" fmla="*/ 770 w 1232"/>
                <a:gd name="T15" fmla="*/ 1212 h 1232"/>
                <a:gd name="T16" fmla="*/ 910 w 1232"/>
                <a:gd name="T17" fmla="*/ 1158 h 1232"/>
                <a:gd name="T18" fmla="*/ 1030 w 1232"/>
                <a:gd name="T19" fmla="*/ 1072 h 1232"/>
                <a:gd name="T20" fmla="*/ 1126 w 1232"/>
                <a:gd name="T21" fmla="*/ 960 h 1232"/>
                <a:gd name="T22" fmla="*/ 1194 w 1232"/>
                <a:gd name="T23" fmla="*/ 828 h 1232"/>
                <a:gd name="T24" fmla="*/ 1228 w 1232"/>
                <a:gd name="T25" fmla="*/ 678 h 1232"/>
                <a:gd name="T26" fmla="*/ 1228 w 1232"/>
                <a:gd name="T27" fmla="*/ 554 h 1232"/>
                <a:gd name="T28" fmla="*/ 1194 w 1232"/>
                <a:gd name="T29" fmla="*/ 404 h 1232"/>
                <a:gd name="T30" fmla="*/ 1126 w 1232"/>
                <a:gd name="T31" fmla="*/ 272 h 1232"/>
                <a:gd name="T32" fmla="*/ 1030 w 1232"/>
                <a:gd name="T33" fmla="*/ 160 h 1232"/>
                <a:gd name="T34" fmla="*/ 910 w 1232"/>
                <a:gd name="T35" fmla="*/ 74 h 1232"/>
                <a:gd name="T36" fmla="*/ 770 w 1232"/>
                <a:gd name="T37" fmla="*/ 20 h 1232"/>
                <a:gd name="T38" fmla="*/ 616 w 1232"/>
                <a:gd name="T39" fmla="*/ 0 h 1232"/>
                <a:gd name="T40" fmla="*/ 492 w 1232"/>
                <a:gd name="T41" fmla="*/ 12 h 1232"/>
                <a:gd name="T42" fmla="*/ 350 w 1232"/>
                <a:gd name="T43" fmla="*/ 60 h 1232"/>
                <a:gd name="T44" fmla="*/ 224 w 1232"/>
                <a:gd name="T45" fmla="*/ 140 h 1232"/>
                <a:gd name="T46" fmla="*/ 122 w 1232"/>
                <a:gd name="T47" fmla="*/ 248 h 1232"/>
                <a:gd name="T48" fmla="*/ 48 w 1232"/>
                <a:gd name="T49" fmla="*/ 376 h 1232"/>
                <a:gd name="T50" fmla="*/ 8 w 1232"/>
                <a:gd name="T51" fmla="*/ 522 h 1232"/>
                <a:gd name="T52" fmla="*/ 80 w 1232"/>
                <a:gd name="T53" fmla="*/ 616 h 1232"/>
                <a:gd name="T54" fmla="*/ 90 w 1232"/>
                <a:gd name="T55" fmla="*/ 508 h 1232"/>
                <a:gd name="T56" fmla="*/ 132 w 1232"/>
                <a:gd name="T57" fmla="*/ 384 h 1232"/>
                <a:gd name="T58" fmla="*/ 202 w 1232"/>
                <a:gd name="T59" fmla="*/ 276 h 1232"/>
                <a:gd name="T60" fmla="*/ 296 w 1232"/>
                <a:gd name="T61" fmla="*/ 186 h 1232"/>
                <a:gd name="T62" fmla="*/ 408 w 1232"/>
                <a:gd name="T63" fmla="*/ 122 h 1232"/>
                <a:gd name="T64" fmla="*/ 534 w 1232"/>
                <a:gd name="T65" fmla="*/ 86 h 1232"/>
                <a:gd name="T66" fmla="*/ 644 w 1232"/>
                <a:gd name="T67" fmla="*/ 80 h 1232"/>
                <a:gd name="T68" fmla="*/ 776 w 1232"/>
                <a:gd name="T69" fmla="*/ 104 h 1232"/>
                <a:gd name="T70" fmla="*/ 894 w 1232"/>
                <a:gd name="T71" fmla="*/ 158 h 1232"/>
                <a:gd name="T72" fmla="*/ 994 w 1232"/>
                <a:gd name="T73" fmla="*/ 238 h 1232"/>
                <a:gd name="T74" fmla="*/ 1074 w 1232"/>
                <a:gd name="T75" fmla="*/ 338 h 1232"/>
                <a:gd name="T76" fmla="*/ 1128 w 1232"/>
                <a:gd name="T77" fmla="*/ 456 h 1232"/>
                <a:gd name="T78" fmla="*/ 1152 w 1232"/>
                <a:gd name="T79" fmla="*/ 588 h 1232"/>
                <a:gd name="T80" fmla="*/ 1146 w 1232"/>
                <a:gd name="T81" fmla="*/ 698 h 1232"/>
                <a:gd name="T82" fmla="*/ 1110 w 1232"/>
                <a:gd name="T83" fmla="*/ 824 h 1232"/>
                <a:gd name="T84" fmla="*/ 1046 w 1232"/>
                <a:gd name="T85" fmla="*/ 936 h 1232"/>
                <a:gd name="T86" fmla="*/ 956 w 1232"/>
                <a:gd name="T87" fmla="*/ 1030 h 1232"/>
                <a:gd name="T88" fmla="*/ 848 w 1232"/>
                <a:gd name="T89" fmla="*/ 1100 h 1232"/>
                <a:gd name="T90" fmla="*/ 724 w 1232"/>
                <a:gd name="T91" fmla="*/ 1142 h 1232"/>
                <a:gd name="T92" fmla="*/ 616 w 1232"/>
                <a:gd name="T93" fmla="*/ 1152 h 1232"/>
                <a:gd name="T94" fmla="*/ 482 w 1232"/>
                <a:gd name="T95" fmla="*/ 1136 h 1232"/>
                <a:gd name="T96" fmla="*/ 360 w 1232"/>
                <a:gd name="T97" fmla="*/ 1088 h 1232"/>
                <a:gd name="T98" fmla="*/ 256 w 1232"/>
                <a:gd name="T99" fmla="*/ 1012 h 1232"/>
                <a:gd name="T100" fmla="*/ 172 w 1232"/>
                <a:gd name="T101" fmla="*/ 916 h 1232"/>
                <a:gd name="T102" fmla="*/ 112 w 1232"/>
                <a:gd name="T103" fmla="*/ 800 h 1232"/>
                <a:gd name="T104" fmla="*/ 82 w 1232"/>
                <a:gd name="T105" fmla="*/ 670 h 12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32"/>
                <a:gd name="T160" fmla="*/ 0 h 1232"/>
                <a:gd name="T161" fmla="*/ 1232 w 1232"/>
                <a:gd name="T162" fmla="*/ 1232 h 123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32" h="1232">
                  <a:moveTo>
                    <a:pt x="0" y="616"/>
                  </a:moveTo>
                  <a:lnTo>
                    <a:pt x="0" y="616"/>
                  </a:lnTo>
                  <a:lnTo>
                    <a:pt x="0" y="648"/>
                  </a:lnTo>
                  <a:lnTo>
                    <a:pt x="4" y="678"/>
                  </a:lnTo>
                  <a:lnTo>
                    <a:pt x="8" y="710"/>
                  </a:lnTo>
                  <a:lnTo>
                    <a:pt x="12" y="740"/>
                  </a:lnTo>
                  <a:lnTo>
                    <a:pt x="20" y="770"/>
                  </a:lnTo>
                  <a:lnTo>
                    <a:pt x="28" y="798"/>
                  </a:lnTo>
                  <a:lnTo>
                    <a:pt x="38" y="828"/>
                  </a:lnTo>
                  <a:lnTo>
                    <a:pt x="48" y="856"/>
                  </a:lnTo>
                  <a:lnTo>
                    <a:pt x="60" y="882"/>
                  </a:lnTo>
                  <a:lnTo>
                    <a:pt x="74" y="910"/>
                  </a:lnTo>
                  <a:lnTo>
                    <a:pt x="90" y="936"/>
                  </a:lnTo>
                  <a:lnTo>
                    <a:pt x="106" y="960"/>
                  </a:lnTo>
                  <a:lnTo>
                    <a:pt x="122" y="984"/>
                  </a:lnTo>
                  <a:lnTo>
                    <a:pt x="140" y="1008"/>
                  </a:lnTo>
                  <a:lnTo>
                    <a:pt x="160" y="1030"/>
                  </a:lnTo>
                  <a:lnTo>
                    <a:pt x="180" y="1052"/>
                  </a:lnTo>
                  <a:lnTo>
                    <a:pt x="202" y="1072"/>
                  </a:lnTo>
                  <a:lnTo>
                    <a:pt x="224" y="1092"/>
                  </a:lnTo>
                  <a:lnTo>
                    <a:pt x="248" y="1110"/>
                  </a:lnTo>
                  <a:lnTo>
                    <a:pt x="272" y="1126"/>
                  </a:lnTo>
                  <a:lnTo>
                    <a:pt x="296" y="1142"/>
                  </a:lnTo>
                  <a:lnTo>
                    <a:pt x="322" y="1158"/>
                  </a:lnTo>
                  <a:lnTo>
                    <a:pt x="350" y="1172"/>
                  </a:lnTo>
                  <a:lnTo>
                    <a:pt x="376" y="1184"/>
                  </a:lnTo>
                  <a:lnTo>
                    <a:pt x="404" y="1194"/>
                  </a:lnTo>
                  <a:lnTo>
                    <a:pt x="434" y="1204"/>
                  </a:lnTo>
                  <a:lnTo>
                    <a:pt x="462" y="1212"/>
                  </a:lnTo>
                  <a:lnTo>
                    <a:pt x="492" y="1220"/>
                  </a:lnTo>
                  <a:lnTo>
                    <a:pt x="522" y="1224"/>
                  </a:lnTo>
                  <a:lnTo>
                    <a:pt x="554" y="1228"/>
                  </a:lnTo>
                  <a:lnTo>
                    <a:pt x="584" y="1232"/>
                  </a:lnTo>
                  <a:lnTo>
                    <a:pt x="616" y="1232"/>
                  </a:lnTo>
                  <a:lnTo>
                    <a:pt x="648" y="1232"/>
                  </a:lnTo>
                  <a:lnTo>
                    <a:pt x="678" y="1228"/>
                  </a:lnTo>
                  <a:lnTo>
                    <a:pt x="710" y="1224"/>
                  </a:lnTo>
                  <a:lnTo>
                    <a:pt x="740" y="1220"/>
                  </a:lnTo>
                  <a:lnTo>
                    <a:pt x="770" y="1212"/>
                  </a:lnTo>
                  <a:lnTo>
                    <a:pt x="798" y="1204"/>
                  </a:lnTo>
                  <a:lnTo>
                    <a:pt x="828" y="1194"/>
                  </a:lnTo>
                  <a:lnTo>
                    <a:pt x="856" y="1184"/>
                  </a:lnTo>
                  <a:lnTo>
                    <a:pt x="882" y="1172"/>
                  </a:lnTo>
                  <a:lnTo>
                    <a:pt x="910" y="1158"/>
                  </a:lnTo>
                  <a:lnTo>
                    <a:pt x="936" y="1142"/>
                  </a:lnTo>
                  <a:lnTo>
                    <a:pt x="960" y="1126"/>
                  </a:lnTo>
                  <a:lnTo>
                    <a:pt x="984" y="1110"/>
                  </a:lnTo>
                  <a:lnTo>
                    <a:pt x="1008" y="1092"/>
                  </a:lnTo>
                  <a:lnTo>
                    <a:pt x="1030" y="1072"/>
                  </a:lnTo>
                  <a:lnTo>
                    <a:pt x="1052" y="1052"/>
                  </a:lnTo>
                  <a:lnTo>
                    <a:pt x="1072" y="1030"/>
                  </a:lnTo>
                  <a:lnTo>
                    <a:pt x="1092" y="1008"/>
                  </a:lnTo>
                  <a:lnTo>
                    <a:pt x="1110" y="984"/>
                  </a:lnTo>
                  <a:lnTo>
                    <a:pt x="1126" y="960"/>
                  </a:lnTo>
                  <a:lnTo>
                    <a:pt x="1142" y="936"/>
                  </a:lnTo>
                  <a:lnTo>
                    <a:pt x="1158" y="910"/>
                  </a:lnTo>
                  <a:lnTo>
                    <a:pt x="1172" y="882"/>
                  </a:lnTo>
                  <a:lnTo>
                    <a:pt x="1184" y="856"/>
                  </a:lnTo>
                  <a:lnTo>
                    <a:pt x="1194" y="828"/>
                  </a:lnTo>
                  <a:lnTo>
                    <a:pt x="1204" y="798"/>
                  </a:lnTo>
                  <a:lnTo>
                    <a:pt x="1212" y="770"/>
                  </a:lnTo>
                  <a:lnTo>
                    <a:pt x="1220" y="740"/>
                  </a:lnTo>
                  <a:lnTo>
                    <a:pt x="1224" y="710"/>
                  </a:lnTo>
                  <a:lnTo>
                    <a:pt x="1228" y="678"/>
                  </a:lnTo>
                  <a:lnTo>
                    <a:pt x="1232" y="648"/>
                  </a:lnTo>
                  <a:lnTo>
                    <a:pt x="1232" y="616"/>
                  </a:lnTo>
                  <a:lnTo>
                    <a:pt x="1232" y="584"/>
                  </a:lnTo>
                  <a:lnTo>
                    <a:pt x="1228" y="554"/>
                  </a:lnTo>
                  <a:lnTo>
                    <a:pt x="1224" y="522"/>
                  </a:lnTo>
                  <a:lnTo>
                    <a:pt x="1220" y="492"/>
                  </a:lnTo>
                  <a:lnTo>
                    <a:pt x="1212" y="462"/>
                  </a:lnTo>
                  <a:lnTo>
                    <a:pt x="1204" y="434"/>
                  </a:lnTo>
                  <a:lnTo>
                    <a:pt x="1194" y="404"/>
                  </a:lnTo>
                  <a:lnTo>
                    <a:pt x="1184" y="376"/>
                  </a:lnTo>
                  <a:lnTo>
                    <a:pt x="1172" y="350"/>
                  </a:lnTo>
                  <a:lnTo>
                    <a:pt x="1158" y="322"/>
                  </a:lnTo>
                  <a:lnTo>
                    <a:pt x="1142" y="296"/>
                  </a:lnTo>
                  <a:lnTo>
                    <a:pt x="1126" y="272"/>
                  </a:lnTo>
                  <a:lnTo>
                    <a:pt x="1110" y="248"/>
                  </a:lnTo>
                  <a:lnTo>
                    <a:pt x="1092" y="224"/>
                  </a:lnTo>
                  <a:lnTo>
                    <a:pt x="1072" y="202"/>
                  </a:lnTo>
                  <a:lnTo>
                    <a:pt x="1052" y="180"/>
                  </a:lnTo>
                  <a:lnTo>
                    <a:pt x="1030" y="160"/>
                  </a:lnTo>
                  <a:lnTo>
                    <a:pt x="1008" y="140"/>
                  </a:lnTo>
                  <a:lnTo>
                    <a:pt x="984" y="122"/>
                  </a:lnTo>
                  <a:lnTo>
                    <a:pt x="960" y="106"/>
                  </a:lnTo>
                  <a:lnTo>
                    <a:pt x="936" y="90"/>
                  </a:lnTo>
                  <a:lnTo>
                    <a:pt x="910" y="74"/>
                  </a:lnTo>
                  <a:lnTo>
                    <a:pt x="882" y="60"/>
                  </a:lnTo>
                  <a:lnTo>
                    <a:pt x="856" y="48"/>
                  </a:lnTo>
                  <a:lnTo>
                    <a:pt x="828" y="38"/>
                  </a:lnTo>
                  <a:lnTo>
                    <a:pt x="798" y="28"/>
                  </a:lnTo>
                  <a:lnTo>
                    <a:pt x="770" y="20"/>
                  </a:lnTo>
                  <a:lnTo>
                    <a:pt x="740" y="12"/>
                  </a:lnTo>
                  <a:lnTo>
                    <a:pt x="710" y="8"/>
                  </a:lnTo>
                  <a:lnTo>
                    <a:pt x="678" y="4"/>
                  </a:lnTo>
                  <a:lnTo>
                    <a:pt x="648" y="0"/>
                  </a:lnTo>
                  <a:lnTo>
                    <a:pt x="616" y="0"/>
                  </a:lnTo>
                  <a:lnTo>
                    <a:pt x="584" y="0"/>
                  </a:lnTo>
                  <a:lnTo>
                    <a:pt x="554" y="4"/>
                  </a:lnTo>
                  <a:lnTo>
                    <a:pt x="522" y="8"/>
                  </a:lnTo>
                  <a:lnTo>
                    <a:pt x="492" y="12"/>
                  </a:lnTo>
                  <a:lnTo>
                    <a:pt x="462" y="20"/>
                  </a:lnTo>
                  <a:lnTo>
                    <a:pt x="434" y="28"/>
                  </a:lnTo>
                  <a:lnTo>
                    <a:pt x="404" y="38"/>
                  </a:lnTo>
                  <a:lnTo>
                    <a:pt x="376" y="48"/>
                  </a:lnTo>
                  <a:lnTo>
                    <a:pt x="350" y="60"/>
                  </a:lnTo>
                  <a:lnTo>
                    <a:pt x="322" y="74"/>
                  </a:lnTo>
                  <a:lnTo>
                    <a:pt x="296" y="90"/>
                  </a:lnTo>
                  <a:lnTo>
                    <a:pt x="272" y="106"/>
                  </a:lnTo>
                  <a:lnTo>
                    <a:pt x="248" y="122"/>
                  </a:lnTo>
                  <a:lnTo>
                    <a:pt x="224" y="140"/>
                  </a:lnTo>
                  <a:lnTo>
                    <a:pt x="202" y="160"/>
                  </a:lnTo>
                  <a:lnTo>
                    <a:pt x="180" y="180"/>
                  </a:lnTo>
                  <a:lnTo>
                    <a:pt x="160" y="202"/>
                  </a:lnTo>
                  <a:lnTo>
                    <a:pt x="140" y="224"/>
                  </a:lnTo>
                  <a:lnTo>
                    <a:pt x="122" y="248"/>
                  </a:lnTo>
                  <a:lnTo>
                    <a:pt x="106" y="272"/>
                  </a:lnTo>
                  <a:lnTo>
                    <a:pt x="90" y="296"/>
                  </a:lnTo>
                  <a:lnTo>
                    <a:pt x="74" y="322"/>
                  </a:lnTo>
                  <a:lnTo>
                    <a:pt x="60" y="350"/>
                  </a:lnTo>
                  <a:lnTo>
                    <a:pt x="48" y="376"/>
                  </a:lnTo>
                  <a:lnTo>
                    <a:pt x="38" y="404"/>
                  </a:lnTo>
                  <a:lnTo>
                    <a:pt x="28" y="434"/>
                  </a:lnTo>
                  <a:lnTo>
                    <a:pt x="20" y="462"/>
                  </a:lnTo>
                  <a:lnTo>
                    <a:pt x="12" y="492"/>
                  </a:lnTo>
                  <a:lnTo>
                    <a:pt x="8" y="522"/>
                  </a:lnTo>
                  <a:lnTo>
                    <a:pt x="4" y="554"/>
                  </a:lnTo>
                  <a:lnTo>
                    <a:pt x="0" y="584"/>
                  </a:lnTo>
                  <a:lnTo>
                    <a:pt x="0" y="616"/>
                  </a:lnTo>
                  <a:close/>
                  <a:moveTo>
                    <a:pt x="80" y="616"/>
                  </a:moveTo>
                  <a:lnTo>
                    <a:pt x="80" y="616"/>
                  </a:lnTo>
                  <a:lnTo>
                    <a:pt x="80" y="588"/>
                  </a:lnTo>
                  <a:lnTo>
                    <a:pt x="82" y="562"/>
                  </a:lnTo>
                  <a:lnTo>
                    <a:pt x="86" y="534"/>
                  </a:lnTo>
                  <a:lnTo>
                    <a:pt x="90" y="508"/>
                  </a:lnTo>
                  <a:lnTo>
                    <a:pt x="96" y="482"/>
                  </a:lnTo>
                  <a:lnTo>
                    <a:pt x="104" y="456"/>
                  </a:lnTo>
                  <a:lnTo>
                    <a:pt x="112" y="432"/>
                  </a:lnTo>
                  <a:lnTo>
                    <a:pt x="122" y="408"/>
                  </a:lnTo>
                  <a:lnTo>
                    <a:pt x="132" y="384"/>
                  </a:lnTo>
                  <a:lnTo>
                    <a:pt x="144" y="360"/>
                  </a:lnTo>
                  <a:lnTo>
                    <a:pt x="158" y="338"/>
                  </a:lnTo>
                  <a:lnTo>
                    <a:pt x="172" y="316"/>
                  </a:lnTo>
                  <a:lnTo>
                    <a:pt x="186" y="296"/>
                  </a:lnTo>
                  <a:lnTo>
                    <a:pt x="202" y="276"/>
                  </a:lnTo>
                  <a:lnTo>
                    <a:pt x="220" y="256"/>
                  </a:lnTo>
                  <a:lnTo>
                    <a:pt x="238" y="238"/>
                  </a:lnTo>
                  <a:lnTo>
                    <a:pt x="256" y="220"/>
                  </a:lnTo>
                  <a:lnTo>
                    <a:pt x="276" y="202"/>
                  </a:lnTo>
                  <a:lnTo>
                    <a:pt x="296" y="186"/>
                  </a:lnTo>
                  <a:lnTo>
                    <a:pt x="316" y="172"/>
                  </a:lnTo>
                  <a:lnTo>
                    <a:pt x="338" y="158"/>
                  </a:lnTo>
                  <a:lnTo>
                    <a:pt x="360" y="144"/>
                  </a:lnTo>
                  <a:lnTo>
                    <a:pt x="384" y="132"/>
                  </a:lnTo>
                  <a:lnTo>
                    <a:pt x="408" y="122"/>
                  </a:lnTo>
                  <a:lnTo>
                    <a:pt x="432" y="112"/>
                  </a:lnTo>
                  <a:lnTo>
                    <a:pt x="456" y="104"/>
                  </a:lnTo>
                  <a:lnTo>
                    <a:pt x="482" y="96"/>
                  </a:lnTo>
                  <a:lnTo>
                    <a:pt x="508" y="90"/>
                  </a:lnTo>
                  <a:lnTo>
                    <a:pt x="534" y="86"/>
                  </a:lnTo>
                  <a:lnTo>
                    <a:pt x="562" y="82"/>
                  </a:lnTo>
                  <a:lnTo>
                    <a:pt x="588" y="80"/>
                  </a:lnTo>
                  <a:lnTo>
                    <a:pt x="616" y="80"/>
                  </a:lnTo>
                  <a:lnTo>
                    <a:pt x="644" y="80"/>
                  </a:lnTo>
                  <a:lnTo>
                    <a:pt x="670" y="82"/>
                  </a:lnTo>
                  <a:lnTo>
                    <a:pt x="698" y="86"/>
                  </a:lnTo>
                  <a:lnTo>
                    <a:pt x="724" y="90"/>
                  </a:lnTo>
                  <a:lnTo>
                    <a:pt x="750" y="96"/>
                  </a:lnTo>
                  <a:lnTo>
                    <a:pt x="776" y="104"/>
                  </a:lnTo>
                  <a:lnTo>
                    <a:pt x="800" y="112"/>
                  </a:lnTo>
                  <a:lnTo>
                    <a:pt x="824" y="122"/>
                  </a:lnTo>
                  <a:lnTo>
                    <a:pt x="848" y="132"/>
                  </a:lnTo>
                  <a:lnTo>
                    <a:pt x="872" y="144"/>
                  </a:lnTo>
                  <a:lnTo>
                    <a:pt x="894" y="158"/>
                  </a:lnTo>
                  <a:lnTo>
                    <a:pt x="916" y="172"/>
                  </a:lnTo>
                  <a:lnTo>
                    <a:pt x="936" y="186"/>
                  </a:lnTo>
                  <a:lnTo>
                    <a:pt x="956" y="202"/>
                  </a:lnTo>
                  <a:lnTo>
                    <a:pt x="976" y="220"/>
                  </a:lnTo>
                  <a:lnTo>
                    <a:pt x="994" y="238"/>
                  </a:lnTo>
                  <a:lnTo>
                    <a:pt x="1012" y="256"/>
                  </a:lnTo>
                  <a:lnTo>
                    <a:pt x="1030" y="276"/>
                  </a:lnTo>
                  <a:lnTo>
                    <a:pt x="1046" y="296"/>
                  </a:lnTo>
                  <a:lnTo>
                    <a:pt x="1060" y="316"/>
                  </a:lnTo>
                  <a:lnTo>
                    <a:pt x="1074" y="338"/>
                  </a:lnTo>
                  <a:lnTo>
                    <a:pt x="1088" y="360"/>
                  </a:lnTo>
                  <a:lnTo>
                    <a:pt x="1100" y="384"/>
                  </a:lnTo>
                  <a:lnTo>
                    <a:pt x="1110" y="408"/>
                  </a:lnTo>
                  <a:lnTo>
                    <a:pt x="1120" y="432"/>
                  </a:lnTo>
                  <a:lnTo>
                    <a:pt x="1128" y="456"/>
                  </a:lnTo>
                  <a:lnTo>
                    <a:pt x="1136" y="482"/>
                  </a:lnTo>
                  <a:lnTo>
                    <a:pt x="1142" y="508"/>
                  </a:lnTo>
                  <a:lnTo>
                    <a:pt x="1146" y="534"/>
                  </a:lnTo>
                  <a:lnTo>
                    <a:pt x="1150" y="562"/>
                  </a:lnTo>
                  <a:lnTo>
                    <a:pt x="1152" y="588"/>
                  </a:lnTo>
                  <a:lnTo>
                    <a:pt x="1152" y="616"/>
                  </a:lnTo>
                  <a:lnTo>
                    <a:pt x="1152" y="644"/>
                  </a:lnTo>
                  <a:lnTo>
                    <a:pt x="1150" y="670"/>
                  </a:lnTo>
                  <a:lnTo>
                    <a:pt x="1146" y="698"/>
                  </a:lnTo>
                  <a:lnTo>
                    <a:pt x="1142" y="724"/>
                  </a:lnTo>
                  <a:lnTo>
                    <a:pt x="1136" y="750"/>
                  </a:lnTo>
                  <a:lnTo>
                    <a:pt x="1128" y="776"/>
                  </a:lnTo>
                  <a:lnTo>
                    <a:pt x="1120" y="800"/>
                  </a:lnTo>
                  <a:lnTo>
                    <a:pt x="1110" y="824"/>
                  </a:lnTo>
                  <a:lnTo>
                    <a:pt x="1100" y="848"/>
                  </a:lnTo>
                  <a:lnTo>
                    <a:pt x="1088" y="872"/>
                  </a:lnTo>
                  <a:lnTo>
                    <a:pt x="1074" y="894"/>
                  </a:lnTo>
                  <a:lnTo>
                    <a:pt x="1060" y="916"/>
                  </a:lnTo>
                  <a:lnTo>
                    <a:pt x="1046" y="936"/>
                  </a:lnTo>
                  <a:lnTo>
                    <a:pt x="1030" y="956"/>
                  </a:lnTo>
                  <a:lnTo>
                    <a:pt x="1012" y="976"/>
                  </a:lnTo>
                  <a:lnTo>
                    <a:pt x="994" y="994"/>
                  </a:lnTo>
                  <a:lnTo>
                    <a:pt x="976" y="1012"/>
                  </a:lnTo>
                  <a:lnTo>
                    <a:pt x="956" y="1030"/>
                  </a:lnTo>
                  <a:lnTo>
                    <a:pt x="936" y="1046"/>
                  </a:lnTo>
                  <a:lnTo>
                    <a:pt x="916" y="1060"/>
                  </a:lnTo>
                  <a:lnTo>
                    <a:pt x="894" y="1074"/>
                  </a:lnTo>
                  <a:lnTo>
                    <a:pt x="872" y="1088"/>
                  </a:lnTo>
                  <a:lnTo>
                    <a:pt x="848" y="1100"/>
                  </a:lnTo>
                  <a:lnTo>
                    <a:pt x="824" y="1110"/>
                  </a:lnTo>
                  <a:lnTo>
                    <a:pt x="800" y="1120"/>
                  </a:lnTo>
                  <a:lnTo>
                    <a:pt x="776" y="1128"/>
                  </a:lnTo>
                  <a:lnTo>
                    <a:pt x="750" y="1136"/>
                  </a:lnTo>
                  <a:lnTo>
                    <a:pt x="724" y="1142"/>
                  </a:lnTo>
                  <a:lnTo>
                    <a:pt x="698" y="1146"/>
                  </a:lnTo>
                  <a:lnTo>
                    <a:pt x="670" y="1150"/>
                  </a:lnTo>
                  <a:lnTo>
                    <a:pt x="644" y="1152"/>
                  </a:lnTo>
                  <a:lnTo>
                    <a:pt x="616" y="1152"/>
                  </a:lnTo>
                  <a:lnTo>
                    <a:pt x="588" y="1152"/>
                  </a:lnTo>
                  <a:lnTo>
                    <a:pt x="562" y="1150"/>
                  </a:lnTo>
                  <a:lnTo>
                    <a:pt x="534" y="1146"/>
                  </a:lnTo>
                  <a:lnTo>
                    <a:pt x="508" y="1142"/>
                  </a:lnTo>
                  <a:lnTo>
                    <a:pt x="482" y="1136"/>
                  </a:lnTo>
                  <a:lnTo>
                    <a:pt x="456" y="1128"/>
                  </a:lnTo>
                  <a:lnTo>
                    <a:pt x="432" y="1120"/>
                  </a:lnTo>
                  <a:lnTo>
                    <a:pt x="408" y="1110"/>
                  </a:lnTo>
                  <a:lnTo>
                    <a:pt x="384" y="1100"/>
                  </a:lnTo>
                  <a:lnTo>
                    <a:pt x="360" y="1088"/>
                  </a:lnTo>
                  <a:lnTo>
                    <a:pt x="338" y="1074"/>
                  </a:lnTo>
                  <a:lnTo>
                    <a:pt x="316" y="1060"/>
                  </a:lnTo>
                  <a:lnTo>
                    <a:pt x="296" y="1046"/>
                  </a:lnTo>
                  <a:lnTo>
                    <a:pt x="276" y="1030"/>
                  </a:lnTo>
                  <a:lnTo>
                    <a:pt x="256" y="1012"/>
                  </a:lnTo>
                  <a:lnTo>
                    <a:pt x="238" y="994"/>
                  </a:lnTo>
                  <a:lnTo>
                    <a:pt x="220" y="976"/>
                  </a:lnTo>
                  <a:lnTo>
                    <a:pt x="202" y="956"/>
                  </a:lnTo>
                  <a:lnTo>
                    <a:pt x="186" y="936"/>
                  </a:lnTo>
                  <a:lnTo>
                    <a:pt x="172" y="916"/>
                  </a:lnTo>
                  <a:lnTo>
                    <a:pt x="158" y="894"/>
                  </a:lnTo>
                  <a:lnTo>
                    <a:pt x="144" y="872"/>
                  </a:lnTo>
                  <a:lnTo>
                    <a:pt x="132" y="848"/>
                  </a:lnTo>
                  <a:lnTo>
                    <a:pt x="122" y="824"/>
                  </a:lnTo>
                  <a:lnTo>
                    <a:pt x="112" y="800"/>
                  </a:lnTo>
                  <a:lnTo>
                    <a:pt x="104" y="776"/>
                  </a:lnTo>
                  <a:lnTo>
                    <a:pt x="96" y="750"/>
                  </a:lnTo>
                  <a:lnTo>
                    <a:pt x="90" y="724"/>
                  </a:lnTo>
                  <a:lnTo>
                    <a:pt x="86" y="698"/>
                  </a:lnTo>
                  <a:lnTo>
                    <a:pt x="82" y="670"/>
                  </a:lnTo>
                  <a:lnTo>
                    <a:pt x="80" y="644"/>
                  </a:lnTo>
                  <a:lnTo>
                    <a:pt x="80" y="616"/>
                  </a:lnTo>
                  <a:close/>
                </a:path>
              </a:pathLst>
            </a:custGeom>
            <a:solidFill>
              <a:srgbClr val="654E25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12" name="流程圖: 磁碟 11">
            <a:extLst>
              <a:ext uri="{FF2B5EF4-FFF2-40B4-BE49-F238E27FC236}">
                <a16:creationId xmlns:a16="http://schemas.microsoft.com/office/drawing/2014/main" id="{A7AEA227-9DC5-48D6-AD05-028A1395C85C}"/>
              </a:ext>
            </a:extLst>
          </p:cNvPr>
          <p:cNvSpPr/>
          <p:nvPr/>
        </p:nvSpPr>
        <p:spPr>
          <a:xfrm>
            <a:off x="336884" y="3166220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TMDB 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流程圖: 磁碟 12">
            <a:extLst>
              <a:ext uri="{FF2B5EF4-FFF2-40B4-BE49-F238E27FC236}">
                <a16:creationId xmlns:a16="http://schemas.microsoft.com/office/drawing/2014/main" id="{71BED1DA-582B-418B-8816-3429803B8E2A}"/>
              </a:ext>
            </a:extLst>
          </p:cNvPr>
          <p:cNvSpPr/>
          <p:nvPr/>
        </p:nvSpPr>
        <p:spPr>
          <a:xfrm>
            <a:off x="332510" y="156033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Box Office</a:t>
            </a:r>
          </a:p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Mojo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4" name="流程圖: 磁碟 13">
            <a:extLst>
              <a:ext uri="{FF2B5EF4-FFF2-40B4-BE49-F238E27FC236}">
                <a16:creationId xmlns:a16="http://schemas.microsoft.com/office/drawing/2014/main" id="{1F2F3729-35E5-42E3-BD26-B3E815C9FA0A}"/>
              </a:ext>
            </a:extLst>
          </p:cNvPr>
          <p:cNvSpPr/>
          <p:nvPr/>
        </p:nvSpPr>
        <p:spPr>
          <a:xfrm>
            <a:off x="332510" y="4784902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Youtube</a:t>
            </a:r>
            <a:endParaRPr lang="en-US" altLang="zh-TW" b="1" dirty="0">
              <a:solidFill>
                <a:schemeClr val="bg1"/>
              </a:solidFill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API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F975386-9E0F-4123-ACA6-EA8ADE813FFF}"/>
              </a:ext>
            </a:extLst>
          </p:cNvPr>
          <p:cNvCxnSpPr>
            <a:stCxn id="13" idx="4"/>
            <a:endCxn id="74" idx="1"/>
          </p:cNvCxnSpPr>
          <p:nvPr/>
        </p:nvCxnSpPr>
        <p:spPr>
          <a:xfrm>
            <a:off x="1708923" y="2012720"/>
            <a:ext cx="1097225" cy="9362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12" idx="4"/>
            <a:endCxn id="74" idx="1"/>
          </p:cNvCxnSpPr>
          <p:nvPr/>
        </p:nvCxnSpPr>
        <p:spPr>
          <a:xfrm flipV="1">
            <a:off x="1713297" y="2948929"/>
            <a:ext cx="1092851" cy="6696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CA4A94D-8153-4840-A437-28B072514787}"/>
              </a:ext>
            </a:extLst>
          </p:cNvPr>
          <p:cNvCxnSpPr>
            <a:cxnSpLocks/>
            <a:stCxn id="57" idx="3"/>
            <a:endCxn id="77" idx="1"/>
          </p:cNvCxnSpPr>
          <p:nvPr/>
        </p:nvCxnSpPr>
        <p:spPr>
          <a:xfrm flipV="1">
            <a:off x="3446575" y="5235256"/>
            <a:ext cx="485046" cy="20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D3ADF32-D58D-4B71-8DB9-1CE33AB4AA4A}"/>
              </a:ext>
            </a:extLst>
          </p:cNvPr>
          <p:cNvCxnSpPr>
            <a:stCxn id="59" idx="3"/>
          </p:cNvCxnSpPr>
          <p:nvPr/>
        </p:nvCxnSpPr>
        <p:spPr>
          <a:xfrm>
            <a:off x="10097539" y="3619792"/>
            <a:ext cx="1061552" cy="48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磁碟 26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172960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The World Bank(US)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9662294" y="2634376"/>
            <a:ext cx="1" cy="4451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圖: 磁碟 34">
            <a:extLst>
              <a:ext uri="{FF2B5EF4-FFF2-40B4-BE49-F238E27FC236}">
                <a16:creationId xmlns:a16="http://schemas.microsoft.com/office/drawing/2014/main" id="{3BD15651-55B9-4B3D-B4EB-8469BAF39844}"/>
              </a:ext>
            </a:extLst>
          </p:cNvPr>
          <p:cNvSpPr/>
          <p:nvPr/>
        </p:nvSpPr>
        <p:spPr>
          <a:xfrm>
            <a:off x="8974087" y="4601791"/>
            <a:ext cx="1376413" cy="90477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Oscar Awards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792820-350F-464A-964E-8501C16FEEB3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9662294" y="4165147"/>
            <a:ext cx="2" cy="4366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2397598"/>
            <a:ext cx="1090710" cy="1090710"/>
          </a:xfrm>
          <a:prstGeom prst="rect">
            <a:avLst/>
          </a:prstGeom>
        </p:spPr>
      </p:pic>
      <p:pic>
        <p:nvPicPr>
          <p:cNvPr id="57" name="圖片 56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5865" y="4691934"/>
            <a:ext cx="1090710" cy="1090710"/>
          </a:xfrm>
          <a:prstGeom prst="rect">
            <a:avLst/>
          </a:prstGeom>
        </p:spPr>
      </p:pic>
      <p:pic>
        <p:nvPicPr>
          <p:cNvPr id="58" name="圖片 57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960" y="4239547"/>
            <a:ext cx="1090710" cy="1090710"/>
          </a:xfrm>
          <a:prstGeom prst="rect">
            <a:avLst/>
          </a:prstGeom>
        </p:spPr>
      </p:pic>
      <p:pic>
        <p:nvPicPr>
          <p:cNvPr id="59" name="圖片 58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6829" y="3074437"/>
            <a:ext cx="1090710" cy="1090710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2806148" y="2724994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電影名稱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上映年份</a:t>
            </a: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stCxn id="74" idx="3"/>
            <a:endCxn id="56" idx="1"/>
          </p:cNvCxnSpPr>
          <p:nvPr/>
        </p:nvCxnSpPr>
        <p:spPr>
          <a:xfrm flipV="1">
            <a:off x="3994148" y="2942953"/>
            <a:ext cx="1525812" cy="597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85C8CD4-B2CD-4128-814D-75D69F5D46EE}"/>
              </a:ext>
            </a:extLst>
          </p:cNvPr>
          <p:cNvCxnSpPr>
            <a:cxnSpLocks/>
            <a:stCxn id="14" idx="4"/>
            <a:endCxn id="57" idx="1"/>
          </p:cNvCxnSpPr>
          <p:nvPr/>
        </p:nvCxnSpPr>
        <p:spPr>
          <a:xfrm flipV="1">
            <a:off x="1708923" y="5237289"/>
            <a:ext cx="64694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7425784" y="3394672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電影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650C6C-5F49-4824-99F3-F49670D4036D}"/>
              </a:ext>
            </a:extLst>
          </p:cNvPr>
          <p:cNvSpPr txBox="1"/>
          <p:nvPr/>
        </p:nvSpPr>
        <p:spPr>
          <a:xfrm>
            <a:off x="5397254" y="2051128"/>
            <a:ext cx="1440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>
                <a:latin typeface="+mn-ea"/>
              </a:rPr>
              <a:t>電影資料表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121AD49-2C42-4F66-AEDA-B16748F03076}"/>
              </a:ext>
            </a:extLst>
          </p:cNvPr>
          <p:cNvCxnSpPr>
            <a:cxnSpLocks/>
            <a:stCxn id="58" idx="3"/>
            <a:endCxn id="121" idx="1"/>
          </p:cNvCxnSpPr>
          <p:nvPr/>
        </p:nvCxnSpPr>
        <p:spPr>
          <a:xfrm flipV="1">
            <a:off x="6610670" y="3618607"/>
            <a:ext cx="815114" cy="11662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8BC67C6-AEE5-4FCF-8766-FD5A1689D5BF}"/>
              </a:ext>
            </a:extLst>
          </p:cNvPr>
          <p:cNvCxnSpPr>
            <a:cxnSpLocks/>
            <a:stCxn id="56" idx="3"/>
            <a:endCxn id="121" idx="1"/>
          </p:cNvCxnSpPr>
          <p:nvPr/>
        </p:nvCxnSpPr>
        <p:spPr>
          <a:xfrm>
            <a:off x="6610670" y="2942953"/>
            <a:ext cx="815114" cy="67565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429615C-1ABD-4253-A81C-AFF93B5AB1D0}"/>
              </a:ext>
            </a:extLst>
          </p:cNvPr>
          <p:cNvCxnSpPr>
            <a:cxnSpLocks/>
            <a:stCxn id="121" idx="3"/>
            <a:endCxn id="59" idx="1"/>
          </p:cNvCxnSpPr>
          <p:nvPr/>
        </p:nvCxnSpPr>
        <p:spPr>
          <a:xfrm>
            <a:off x="8613784" y="3618607"/>
            <a:ext cx="393045" cy="118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398EDCCB-79AF-4FCD-BC59-C7D841E791BB}"/>
              </a:ext>
            </a:extLst>
          </p:cNvPr>
          <p:cNvSpPr/>
          <p:nvPr/>
        </p:nvSpPr>
        <p:spPr>
          <a:xfrm>
            <a:off x="3931621" y="5011321"/>
            <a:ext cx="1188000" cy="44786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特徵轉換</a:t>
            </a:r>
            <a:endParaRPr lang="en-US" altLang="zh-TW" sz="1400" dirty="0">
              <a:solidFill>
                <a:srgbClr val="FF0000"/>
              </a:solidFill>
            </a:endParaRPr>
          </a:p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情感分析</a:t>
            </a: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9AF4543B-9EBA-426D-BB5E-57771D7A5F4B}"/>
              </a:ext>
            </a:extLst>
          </p:cNvPr>
          <p:cNvCxnSpPr>
            <a:cxnSpLocks/>
            <a:stCxn id="77" idx="3"/>
            <a:endCxn id="58" idx="1"/>
          </p:cNvCxnSpPr>
          <p:nvPr/>
        </p:nvCxnSpPr>
        <p:spPr>
          <a:xfrm flipV="1">
            <a:off x="5119621" y="4784902"/>
            <a:ext cx="400339" cy="4503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4C0E03C-FCAA-4E59-B533-5DD259481462}"/>
              </a:ext>
            </a:extLst>
          </p:cNvPr>
          <p:cNvCxnSpPr>
            <a:cxnSpLocks/>
          </p:cNvCxnSpPr>
          <p:nvPr/>
        </p:nvCxnSpPr>
        <p:spPr>
          <a:xfrm>
            <a:off x="1285067" y="2538570"/>
            <a:ext cx="3043" cy="58720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09B4D76D-92A6-4F4B-896D-42B3AB597831}"/>
              </a:ext>
            </a:extLst>
          </p:cNvPr>
          <p:cNvSpPr/>
          <p:nvPr/>
        </p:nvSpPr>
        <p:spPr>
          <a:xfrm>
            <a:off x="302349" y="2649894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票房資料</a:t>
            </a:r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8D96D59A-BE59-49E5-9A2D-4EC5C698602E}"/>
              </a:ext>
            </a:extLst>
          </p:cNvPr>
          <p:cNvCxnSpPr>
            <a:cxnSpLocks/>
          </p:cNvCxnSpPr>
          <p:nvPr/>
        </p:nvCxnSpPr>
        <p:spPr>
          <a:xfrm>
            <a:off x="1296369" y="4148494"/>
            <a:ext cx="0" cy="57751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E90A2DB0-7A4D-4BCC-A849-F0E6F9E8A5C9}"/>
              </a:ext>
            </a:extLst>
          </p:cNvPr>
          <p:cNvSpPr/>
          <p:nvPr/>
        </p:nvSpPr>
        <p:spPr>
          <a:xfrm>
            <a:off x="306723" y="4269647"/>
            <a:ext cx="900000" cy="2771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預告片</a:t>
            </a:r>
            <a:r>
              <a:rPr lang="en-US" altLang="zh-TW" sz="1400" dirty="0">
                <a:solidFill>
                  <a:srgbClr val="FF0000"/>
                </a:solidFill>
              </a:rPr>
              <a:t>ID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CCC45A9-9276-4CBD-873F-DB467F7B7EA8}"/>
              </a:ext>
            </a:extLst>
          </p:cNvPr>
          <p:cNvSpPr/>
          <p:nvPr/>
        </p:nvSpPr>
        <p:spPr>
          <a:xfrm>
            <a:off x="8746008" y="1560332"/>
            <a:ext cx="1761272" cy="4222312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語音泡泡: 橢圓形 43">
            <a:extLst>
              <a:ext uri="{FF2B5EF4-FFF2-40B4-BE49-F238E27FC236}">
                <a16:creationId xmlns:a16="http://schemas.microsoft.com/office/drawing/2014/main" id="{2C157C9E-FEA8-4B0B-B5AA-26483ADA9164}"/>
              </a:ext>
            </a:extLst>
          </p:cNvPr>
          <p:cNvSpPr/>
          <p:nvPr/>
        </p:nvSpPr>
        <p:spPr>
          <a:xfrm>
            <a:off x="6935983" y="826371"/>
            <a:ext cx="1776436" cy="552371"/>
          </a:xfrm>
          <a:prstGeom prst="wedgeEllipseCallout">
            <a:avLst>
              <a:gd name="adj1" fmla="val 57245"/>
              <a:gd name="adj2" fmla="val 6622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欄位新增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037D5C7-58EB-450C-BD40-A236D373A157}"/>
              </a:ext>
            </a:extLst>
          </p:cNvPr>
          <p:cNvSpPr txBox="1"/>
          <p:nvPr/>
        </p:nvSpPr>
        <p:spPr>
          <a:xfrm>
            <a:off x="2163220" y="4339157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94EB24F-13C2-439C-B071-F44F60CBD9CB}"/>
              </a:ext>
            </a:extLst>
          </p:cNvPr>
          <p:cNvSpPr txBox="1"/>
          <p:nvPr/>
        </p:nvSpPr>
        <p:spPr>
          <a:xfrm>
            <a:off x="5298766" y="3907114"/>
            <a:ext cx="147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/>
              <a:t>預告片評論表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352394-77E7-45A9-9BF4-E8FE4034A3AE}"/>
              </a:ext>
            </a:extLst>
          </p:cNvPr>
          <p:cNvSpPr/>
          <p:nvPr/>
        </p:nvSpPr>
        <p:spPr>
          <a:xfrm>
            <a:off x="22211" y="1527743"/>
            <a:ext cx="8637509" cy="4503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04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7391D50-BCC4-457E-B936-7BF97AF14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8" y="3429000"/>
            <a:ext cx="9859830" cy="2418633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24738" y="1502228"/>
            <a:ext cx="11172044" cy="159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842CCF-A57A-44E8-97AB-C0468EA1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資料擷取：困難與解決方案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7401A5-00D8-42D1-8EC4-668B1E715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講者：柯政賢</a:t>
            </a:r>
          </a:p>
          <a:p>
            <a:endParaRPr lang="zh-TW" altLang="en-US" dirty="0"/>
          </a:p>
        </p:txBody>
      </p:sp>
      <p:pic>
        <p:nvPicPr>
          <p:cNvPr id="5" name="图片 1" descr="锐普内部商务PPT图片26 (21).jpg"/>
          <p:cNvPicPr preferRelativeResize="0">
            <a:picLocks noGrp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7045150" y="1940099"/>
            <a:ext cx="72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 descr="235097-130530210K474.jpg"/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218" y="1940099"/>
            <a:ext cx="720000" cy="540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1534976" y="1902778"/>
            <a:ext cx="5019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+mn-ea"/>
              </a:rPr>
              <a:t>使用</a:t>
            </a:r>
            <a:r>
              <a:rPr lang="en-US" altLang="zh-TW" sz="2000" b="1" dirty="0" err="1">
                <a:latin typeface="+mn-ea"/>
              </a:rPr>
              <a:t>Youtube</a:t>
            </a:r>
            <a:r>
              <a:rPr lang="en-US" altLang="zh-TW" sz="2000" b="1" dirty="0">
                <a:latin typeface="+mn-ea"/>
              </a:rPr>
              <a:t> API</a:t>
            </a:r>
            <a:r>
              <a:rPr lang="zh-TW" altLang="en-US" sz="2000" b="1" dirty="0">
                <a:latin typeface="+mn-ea"/>
              </a:rPr>
              <a:t>擷取資料時，會有流量及網速問題，導致程式在爬取資料的過程中會不定時且無預警中斷，導致資料重複抓取。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7807986" y="1940099"/>
            <a:ext cx="3534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透過撰寫並更新程式碼，新增</a:t>
            </a:r>
            <a:endParaRPr lang="en-US" altLang="zh-TW" sz="2000" dirty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Log</a:t>
            </a:r>
            <a:r>
              <a:rPr lang="zh-TW" altLang="en-US" sz="2000" dirty="0">
                <a:latin typeface="+mn-ea"/>
              </a:rPr>
              <a:t>檔存取。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D1E4F8-AC48-4F20-8166-F46146BD3AAC}"/>
              </a:ext>
            </a:extLst>
          </p:cNvPr>
          <p:cNvSpPr/>
          <p:nvPr/>
        </p:nvSpPr>
        <p:spPr>
          <a:xfrm>
            <a:off x="979831" y="5513014"/>
            <a:ext cx="10012220" cy="406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5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1ED5B-ED7D-4FF8-8EAB-C448AFE6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特徵工程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D503B3D-7AB0-478B-B844-C9885E692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400" dirty="0"/>
              <a:t>一部電影含多種電影類型，一部電影含多位演員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→ 視為</a:t>
            </a:r>
            <a:r>
              <a:rPr lang="zh-TW" altLang="en-US" sz="2400" u="sng" dirty="0"/>
              <a:t>元素組合</a:t>
            </a:r>
            <a:r>
              <a:rPr lang="zh-TW" altLang="en-US" sz="2400" dirty="0"/>
              <a:t>與</a:t>
            </a:r>
            <a:r>
              <a:rPr lang="zh-TW" altLang="en-US" sz="2400" u="sng" dirty="0"/>
              <a:t>單一元素</a:t>
            </a:r>
            <a:r>
              <a:rPr lang="zh-TW" altLang="en-US" sz="2400" dirty="0"/>
              <a:t>兩種特徵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endParaRPr lang="en-US" altLang="zh-TW" sz="2200" dirty="0"/>
          </a:p>
          <a:p>
            <a:pPr lvl="1"/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DFDEF2-14E9-4ABD-B777-1C3539E89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講者：楊上毅</a:t>
            </a:r>
          </a:p>
        </p:txBody>
      </p:sp>
      <p:pic>
        <p:nvPicPr>
          <p:cNvPr id="21" name="圖片 20" descr="一張含有 文字, 書, 坐, 男人 的圖片&#10;&#10;自動產生的描述">
            <a:extLst>
              <a:ext uri="{FF2B5EF4-FFF2-40B4-BE49-F238E27FC236}">
                <a16:creationId xmlns:a16="http://schemas.microsoft.com/office/drawing/2014/main" id="{CE609155-7BED-471D-82B4-1C791472D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92" y="2374242"/>
            <a:ext cx="1803481" cy="270522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8DEC9E-E8D4-4074-96BF-C57C13C9D854}"/>
              </a:ext>
            </a:extLst>
          </p:cNvPr>
          <p:cNvSpPr txBox="1"/>
          <p:nvPr/>
        </p:nvSpPr>
        <p:spPr>
          <a:xfrm>
            <a:off x="4294975" y="2374242"/>
            <a:ext cx="3086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ea"/>
              </a:rPr>
              <a:t>電影類型</a:t>
            </a: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Action (</a:t>
            </a:r>
            <a:r>
              <a:rPr lang="zh-TW" altLang="en-US" dirty="0">
                <a:latin typeface="+mn-ea"/>
              </a:rPr>
              <a:t>動作</a:t>
            </a:r>
            <a:r>
              <a:rPr lang="en-US" altLang="zh-TW" dirty="0">
                <a:latin typeface="+mn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Adventure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冒險</a:t>
            </a:r>
            <a:r>
              <a:rPr lang="en-US" altLang="zh-TW" dirty="0">
                <a:latin typeface="+mn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Comedy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喜劇</a:t>
            </a:r>
            <a:r>
              <a:rPr lang="en-US" altLang="zh-TW" dirty="0">
                <a:latin typeface="+mn-ea"/>
              </a:rPr>
              <a:t>)</a:t>
            </a:r>
            <a:r>
              <a:rPr lang="zh-TW" altLang="en-US" dirty="0">
                <a:latin typeface="+mn-ea"/>
              </a:rPr>
              <a:t> </a:t>
            </a: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Science Fiction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科幻</a:t>
            </a:r>
            <a:r>
              <a:rPr lang="en-US" altLang="zh-TW" dirty="0">
                <a:latin typeface="+mn-ea"/>
              </a:rPr>
              <a:t>)</a:t>
            </a:r>
            <a:endParaRPr lang="zh-TW" altLang="en-US" dirty="0">
              <a:latin typeface="+mn-ea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5C45E86-6DB3-43A4-AE5A-512B760E286D}"/>
              </a:ext>
            </a:extLst>
          </p:cNvPr>
          <p:cNvGrpSpPr/>
          <p:nvPr/>
        </p:nvGrpSpPr>
        <p:grpSpPr>
          <a:xfrm>
            <a:off x="7789250" y="2374163"/>
            <a:ext cx="3189111" cy="1755378"/>
            <a:chOff x="7238744" y="2667305"/>
            <a:chExt cx="3189111" cy="1755378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C943917D-462B-48DA-A71A-3E3B05974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009"/>
            <a:stretch/>
          </p:blipFill>
          <p:spPr>
            <a:xfrm>
              <a:off x="7341717" y="2939144"/>
              <a:ext cx="3086138" cy="1483539"/>
            </a:xfrm>
            <a:prstGeom prst="rect">
              <a:avLst/>
            </a:prstGeom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141FB1C-C1EB-492B-8531-08F3D7A6BA3C}"/>
                </a:ext>
              </a:extLst>
            </p:cNvPr>
            <p:cNvSpPr txBox="1"/>
            <p:nvPr/>
          </p:nvSpPr>
          <p:spPr>
            <a:xfrm>
              <a:off x="7238744" y="2667305"/>
              <a:ext cx="1341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電影演員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8CD4DF-BFFE-4884-8757-E64FBE77167F}"/>
              </a:ext>
            </a:extLst>
          </p:cNvPr>
          <p:cNvSpPr txBox="1"/>
          <p:nvPr/>
        </p:nvSpPr>
        <p:spPr>
          <a:xfrm>
            <a:off x="6083770" y="5849417"/>
            <a:ext cx="60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/>
              <a:t>Source</a:t>
            </a:r>
            <a:r>
              <a:rPr lang="zh-TW" altLang="en-US" sz="1400" dirty="0"/>
              <a:t>：</a:t>
            </a:r>
            <a:r>
              <a:rPr lang="en-US" altLang="zh-TW" sz="1400" dirty="0">
                <a:hlinkClick r:id="rId4"/>
              </a:rPr>
              <a:t>https://www.themoviedb.org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3502614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1ED5B-ED7D-4FF8-8EAB-C448AFE6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特徵工程</a:t>
            </a:r>
          </a:p>
        </p:txBody>
      </p:sp>
      <p:sp>
        <p:nvSpPr>
          <p:cNvPr id="24" name="內容版面配置區 5">
            <a:extLst>
              <a:ext uri="{FF2B5EF4-FFF2-40B4-BE49-F238E27FC236}">
                <a16:creationId xmlns:a16="http://schemas.microsoft.com/office/drawing/2014/main" id="{E0DB5EA3-DAC1-4AE7-97E2-E3B113B47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400" dirty="0"/>
              <a:t>一部電影含多種電影類型，一部電影含多位演員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→ 視為</a:t>
            </a:r>
            <a:r>
              <a:rPr lang="zh-TW" altLang="en-US" sz="2400" u="sng" dirty="0"/>
              <a:t>元素組合</a:t>
            </a:r>
            <a:r>
              <a:rPr lang="zh-TW" altLang="en-US" sz="2400" dirty="0"/>
              <a:t>與</a:t>
            </a:r>
            <a:r>
              <a:rPr lang="zh-TW" altLang="en-US" sz="2400" u="sng" dirty="0"/>
              <a:t>單一元素</a:t>
            </a:r>
            <a:r>
              <a:rPr lang="zh-TW" altLang="en-US" sz="2400" dirty="0"/>
              <a:t>兩種特徵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endParaRPr lang="en-US" altLang="zh-TW" sz="2200" dirty="0"/>
          </a:p>
          <a:p>
            <a:pPr lvl="1"/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DFDEF2-14E9-4ABD-B777-1C3539E89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講者：楊上毅</a:t>
            </a:r>
          </a:p>
        </p:txBody>
      </p:sp>
      <p:pic>
        <p:nvPicPr>
          <p:cNvPr id="21" name="圖片 20" descr="一張含有 文字, 書, 坐, 男人 的圖片&#10;&#10;自動產生的描述">
            <a:extLst>
              <a:ext uri="{FF2B5EF4-FFF2-40B4-BE49-F238E27FC236}">
                <a16:creationId xmlns:a16="http://schemas.microsoft.com/office/drawing/2014/main" id="{CE609155-7BED-471D-82B4-1C791472D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92" y="2374242"/>
            <a:ext cx="1803481" cy="270522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8DEC9E-E8D4-4074-96BF-C57C13C9D854}"/>
              </a:ext>
            </a:extLst>
          </p:cNvPr>
          <p:cNvSpPr txBox="1"/>
          <p:nvPr/>
        </p:nvSpPr>
        <p:spPr>
          <a:xfrm>
            <a:off x="4294975" y="2374242"/>
            <a:ext cx="3086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ea"/>
              </a:rPr>
              <a:t>電影類型</a:t>
            </a: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Action (</a:t>
            </a:r>
            <a:r>
              <a:rPr lang="zh-TW" altLang="en-US" dirty="0">
                <a:latin typeface="+mn-ea"/>
              </a:rPr>
              <a:t>動作</a:t>
            </a:r>
            <a:r>
              <a:rPr lang="en-US" altLang="zh-TW" dirty="0">
                <a:latin typeface="+mn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Adventure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冒險</a:t>
            </a:r>
            <a:r>
              <a:rPr lang="en-US" altLang="zh-TW" dirty="0">
                <a:latin typeface="+mn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Comedy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喜劇</a:t>
            </a:r>
            <a:r>
              <a:rPr lang="en-US" altLang="zh-TW" dirty="0">
                <a:latin typeface="+mn-ea"/>
              </a:rPr>
              <a:t>)</a:t>
            </a:r>
            <a:r>
              <a:rPr lang="zh-TW" altLang="en-US" dirty="0">
                <a:latin typeface="+mn-ea"/>
              </a:rPr>
              <a:t> </a:t>
            </a: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Science Fiction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科幻</a:t>
            </a:r>
            <a:r>
              <a:rPr lang="en-US" altLang="zh-TW" dirty="0">
                <a:latin typeface="+mn-ea"/>
              </a:rPr>
              <a:t>)</a:t>
            </a:r>
            <a:endParaRPr lang="zh-TW" altLang="en-US" dirty="0">
              <a:latin typeface="+mn-ea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5C45E86-6DB3-43A4-AE5A-512B760E286D}"/>
              </a:ext>
            </a:extLst>
          </p:cNvPr>
          <p:cNvGrpSpPr/>
          <p:nvPr/>
        </p:nvGrpSpPr>
        <p:grpSpPr>
          <a:xfrm>
            <a:off x="7789250" y="2374163"/>
            <a:ext cx="3189111" cy="1755378"/>
            <a:chOff x="7238744" y="2667305"/>
            <a:chExt cx="3189111" cy="1755378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C943917D-462B-48DA-A71A-3E3B05974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009"/>
            <a:stretch/>
          </p:blipFill>
          <p:spPr>
            <a:xfrm>
              <a:off x="7341717" y="2939144"/>
              <a:ext cx="3086138" cy="1483539"/>
            </a:xfrm>
            <a:prstGeom prst="rect">
              <a:avLst/>
            </a:prstGeom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141FB1C-C1EB-492B-8531-08F3D7A6BA3C}"/>
                </a:ext>
              </a:extLst>
            </p:cNvPr>
            <p:cNvSpPr txBox="1"/>
            <p:nvPr/>
          </p:nvSpPr>
          <p:spPr>
            <a:xfrm>
              <a:off x="7238744" y="2667305"/>
              <a:ext cx="1341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電影演員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F2BE56-5D3F-4E2A-8462-183DBF6CB037}"/>
              </a:ext>
            </a:extLst>
          </p:cNvPr>
          <p:cNvGrpSpPr/>
          <p:nvPr/>
        </p:nvGrpSpPr>
        <p:grpSpPr>
          <a:xfrm>
            <a:off x="4593732" y="2669580"/>
            <a:ext cx="2675077" cy="1933097"/>
            <a:chOff x="4603063" y="3014812"/>
            <a:chExt cx="2675077" cy="193309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030CEEA-587A-41DA-A25C-E403EC3F20D5}"/>
                </a:ext>
              </a:extLst>
            </p:cNvPr>
            <p:cNvSpPr/>
            <p:nvPr/>
          </p:nvSpPr>
          <p:spPr>
            <a:xfrm>
              <a:off x="4603063" y="3014812"/>
              <a:ext cx="2675077" cy="117808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接點: 弧形 19">
              <a:extLst>
                <a:ext uri="{FF2B5EF4-FFF2-40B4-BE49-F238E27FC236}">
                  <a16:creationId xmlns:a16="http://schemas.microsoft.com/office/drawing/2014/main" id="{8F3A43DF-ABAD-411A-B884-1C4F735AE90B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rot="16200000" flipH="1">
              <a:off x="5912545" y="4220951"/>
              <a:ext cx="385682" cy="32956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1DB8FAF-80AC-4BBA-AEB5-C38D9BD5C98C}"/>
                </a:ext>
              </a:extLst>
            </p:cNvPr>
            <p:cNvSpPr txBox="1"/>
            <p:nvPr/>
          </p:nvSpPr>
          <p:spPr>
            <a:xfrm>
              <a:off x="5714222" y="4578577"/>
              <a:ext cx="1111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chemeClr val="accent2"/>
                  </a:solidFill>
                </a:rPr>
                <a:t>類型組合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04603505-E2DD-4B1A-B426-19A64B49BB4F}"/>
              </a:ext>
            </a:extLst>
          </p:cNvPr>
          <p:cNvSpPr/>
          <p:nvPr/>
        </p:nvSpPr>
        <p:spPr>
          <a:xfrm>
            <a:off x="7876973" y="2687230"/>
            <a:ext cx="3134466" cy="14835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22F8B1C-ABAE-4B0B-84F7-E0EDFE3E640F}"/>
              </a:ext>
            </a:extLst>
          </p:cNvPr>
          <p:cNvSpPr txBox="1"/>
          <p:nvPr/>
        </p:nvSpPr>
        <p:spPr>
          <a:xfrm>
            <a:off x="8882861" y="4471173"/>
            <a:ext cx="171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Top3 </a:t>
            </a:r>
            <a:r>
              <a:rPr lang="zh-TW" altLang="en-US" b="1" dirty="0">
                <a:solidFill>
                  <a:schemeClr val="accent2"/>
                </a:solidFill>
              </a:rPr>
              <a:t>演員組合</a:t>
            </a:r>
          </a:p>
        </p:txBody>
      </p:sp>
      <p:cxnSp>
        <p:nvCxnSpPr>
          <p:cNvPr id="28" name="接點: 弧形 27">
            <a:extLst>
              <a:ext uri="{FF2B5EF4-FFF2-40B4-BE49-F238E27FC236}">
                <a16:creationId xmlns:a16="http://schemas.microsoft.com/office/drawing/2014/main" id="{68DA42C9-F932-4B86-A994-85D37FF13445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16200000" flipH="1">
            <a:off x="9443123" y="4171851"/>
            <a:ext cx="300404" cy="29823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1EE8A8-ABF6-4091-BAE7-0EB7DB8552D2}"/>
              </a:ext>
            </a:extLst>
          </p:cNvPr>
          <p:cNvSpPr txBox="1"/>
          <p:nvPr/>
        </p:nvSpPr>
        <p:spPr>
          <a:xfrm>
            <a:off x="6083770" y="5849417"/>
            <a:ext cx="60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/>
              <a:t>Source</a:t>
            </a:r>
            <a:r>
              <a:rPr lang="zh-TW" altLang="en-US" sz="1400" dirty="0"/>
              <a:t>：</a:t>
            </a:r>
            <a:r>
              <a:rPr lang="en-US" altLang="zh-TW" sz="1400" dirty="0">
                <a:hlinkClick r:id="rId4"/>
              </a:rPr>
              <a:t>https://www.themoviedb.org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34434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1ED5B-ED7D-4FF8-8EAB-C448AFE6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特徵工程</a:t>
            </a:r>
          </a:p>
        </p:txBody>
      </p:sp>
      <p:sp>
        <p:nvSpPr>
          <p:cNvPr id="18" name="內容版面配置區 5">
            <a:extLst>
              <a:ext uri="{FF2B5EF4-FFF2-40B4-BE49-F238E27FC236}">
                <a16:creationId xmlns:a16="http://schemas.microsoft.com/office/drawing/2014/main" id="{DA6D0DA9-324C-4B29-A6D6-1E831C197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400" dirty="0"/>
              <a:t>一部電影含多種電影類型，一部電影含多位演員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→ 視為</a:t>
            </a:r>
            <a:r>
              <a:rPr lang="zh-TW" altLang="en-US" sz="2400" u="sng" dirty="0"/>
              <a:t>元素組合</a:t>
            </a:r>
            <a:r>
              <a:rPr lang="zh-TW" altLang="en-US" sz="2400" dirty="0"/>
              <a:t>與</a:t>
            </a:r>
            <a:r>
              <a:rPr lang="zh-TW" altLang="en-US" sz="2400" u="sng" dirty="0"/>
              <a:t>單一元素</a:t>
            </a:r>
            <a:r>
              <a:rPr lang="zh-TW" altLang="en-US" sz="2400" dirty="0"/>
              <a:t>兩種特徵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endParaRPr lang="en-US" altLang="zh-TW" sz="2200" dirty="0"/>
          </a:p>
          <a:p>
            <a:pPr lvl="1"/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B5E5A84-43B8-4371-AFBF-0C9CC275C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講者：楊上毅</a:t>
            </a:r>
          </a:p>
        </p:txBody>
      </p:sp>
      <p:pic>
        <p:nvPicPr>
          <p:cNvPr id="21" name="圖片 20" descr="一張含有 文字, 書, 坐, 男人 的圖片&#10;&#10;自動產生的描述">
            <a:extLst>
              <a:ext uri="{FF2B5EF4-FFF2-40B4-BE49-F238E27FC236}">
                <a16:creationId xmlns:a16="http://schemas.microsoft.com/office/drawing/2014/main" id="{CE609155-7BED-471D-82B4-1C791472D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92" y="2374242"/>
            <a:ext cx="1803481" cy="270522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8DEC9E-E8D4-4074-96BF-C57C13C9D854}"/>
              </a:ext>
            </a:extLst>
          </p:cNvPr>
          <p:cNvSpPr txBox="1"/>
          <p:nvPr/>
        </p:nvSpPr>
        <p:spPr>
          <a:xfrm>
            <a:off x="4294975" y="2374242"/>
            <a:ext cx="3086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ea"/>
              </a:rPr>
              <a:t>電影類型</a:t>
            </a: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Action (</a:t>
            </a:r>
            <a:r>
              <a:rPr lang="zh-TW" altLang="en-US" dirty="0">
                <a:latin typeface="+mn-ea"/>
              </a:rPr>
              <a:t>動作</a:t>
            </a:r>
            <a:r>
              <a:rPr lang="en-US" altLang="zh-TW" dirty="0">
                <a:latin typeface="+mn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Adventure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冒險</a:t>
            </a:r>
            <a:r>
              <a:rPr lang="en-US" altLang="zh-TW" dirty="0">
                <a:latin typeface="+mn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Comedy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喜劇</a:t>
            </a:r>
            <a:r>
              <a:rPr lang="en-US" altLang="zh-TW" dirty="0">
                <a:latin typeface="+mn-ea"/>
              </a:rPr>
              <a:t>)</a:t>
            </a:r>
            <a:r>
              <a:rPr lang="zh-TW" altLang="en-US" dirty="0">
                <a:latin typeface="+mn-ea"/>
              </a:rPr>
              <a:t> </a:t>
            </a:r>
            <a:endParaRPr lang="en-US" altLang="zh-TW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</a:rPr>
              <a:t>Science Fiction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科幻</a:t>
            </a:r>
            <a:r>
              <a:rPr lang="en-US" altLang="zh-TW" dirty="0">
                <a:latin typeface="+mn-ea"/>
              </a:rPr>
              <a:t>)</a:t>
            </a:r>
            <a:endParaRPr lang="zh-TW" altLang="en-US" dirty="0">
              <a:latin typeface="+mn-ea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5C45E86-6DB3-43A4-AE5A-512B760E286D}"/>
              </a:ext>
            </a:extLst>
          </p:cNvPr>
          <p:cNvGrpSpPr/>
          <p:nvPr/>
        </p:nvGrpSpPr>
        <p:grpSpPr>
          <a:xfrm>
            <a:off x="7789250" y="2374163"/>
            <a:ext cx="3189111" cy="1755378"/>
            <a:chOff x="7238744" y="2667305"/>
            <a:chExt cx="3189111" cy="1755378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C943917D-462B-48DA-A71A-3E3B05974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009"/>
            <a:stretch/>
          </p:blipFill>
          <p:spPr>
            <a:xfrm>
              <a:off x="7341717" y="2939144"/>
              <a:ext cx="3086138" cy="1483539"/>
            </a:xfrm>
            <a:prstGeom prst="rect">
              <a:avLst/>
            </a:prstGeom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141FB1C-C1EB-492B-8531-08F3D7A6BA3C}"/>
                </a:ext>
              </a:extLst>
            </p:cNvPr>
            <p:cNvSpPr txBox="1"/>
            <p:nvPr/>
          </p:nvSpPr>
          <p:spPr>
            <a:xfrm>
              <a:off x="7238744" y="2667305"/>
              <a:ext cx="1341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電影演員</a:t>
              </a: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5925EC2-8E59-417B-A489-67A2810CDBAD}"/>
              </a:ext>
            </a:extLst>
          </p:cNvPr>
          <p:cNvSpPr txBox="1"/>
          <p:nvPr/>
        </p:nvSpPr>
        <p:spPr>
          <a:xfrm>
            <a:off x="4599811" y="3838292"/>
            <a:ext cx="2762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6"/>
                </a:solidFill>
              </a:rPr>
              <a:t>動作類型：</a:t>
            </a:r>
            <a:r>
              <a:rPr lang="en-US" altLang="zh-TW" b="1" dirty="0">
                <a:solidFill>
                  <a:schemeClr val="accent6"/>
                </a:solidFill>
              </a:rPr>
              <a:t>True </a:t>
            </a:r>
            <a:r>
              <a:rPr lang="en-US" altLang="zh-TW" dirty="0">
                <a:solidFill>
                  <a:schemeClr val="accent6"/>
                </a:solidFill>
              </a:rPr>
              <a:t>/ False</a:t>
            </a:r>
          </a:p>
          <a:p>
            <a:r>
              <a:rPr lang="zh-TW" altLang="en-US" b="1" dirty="0">
                <a:solidFill>
                  <a:schemeClr val="accent6"/>
                </a:solidFill>
              </a:rPr>
              <a:t>冒險類型：</a:t>
            </a:r>
            <a:r>
              <a:rPr lang="en-US" altLang="zh-TW" b="1" dirty="0">
                <a:solidFill>
                  <a:schemeClr val="accent6"/>
                </a:solidFill>
              </a:rPr>
              <a:t>True </a:t>
            </a:r>
            <a:r>
              <a:rPr lang="en-US" altLang="zh-TW" dirty="0">
                <a:solidFill>
                  <a:schemeClr val="accent6"/>
                </a:solidFill>
              </a:rPr>
              <a:t>/ False</a:t>
            </a:r>
          </a:p>
          <a:p>
            <a:r>
              <a:rPr lang="zh-TW" altLang="en-US" b="1" dirty="0">
                <a:solidFill>
                  <a:schemeClr val="accent6"/>
                </a:solidFill>
              </a:rPr>
              <a:t>喜劇類型：</a:t>
            </a:r>
            <a:r>
              <a:rPr lang="en-US" altLang="zh-TW" b="1" dirty="0">
                <a:solidFill>
                  <a:schemeClr val="accent6"/>
                </a:solidFill>
              </a:rPr>
              <a:t>True </a:t>
            </a:r>
            <a:r>
              <a:rPr lang="en-US" altLang="zh-TW" dirty="0">
                <a:solidFill>
                  <a:schemeClr val="accent6"/>
                </a:solidFill>
              </a:rPr>
              <a:t>/ False</a:t>
            </a:r>
          </a:p>
          <a:p>
            <a:r>
              <a:rPr lang="zh-TW" altLang="en-US" b="1" dirty="0">
                <a:solidFill>
                  <a:schemeClr val="accent6"/>
                </a:solidFill>
              </a:rPr>
              <a:t>科幻類型：</a:t>
            </a:r>
            <a:r>
              <a:rPr lang="en-US" altLang="zh-TW" b="1" dirty="0">
                <a:solidFill>
                  <a:schemeClr val="accent6"/>
                </a:solidFill>
              </a:rPr>
              <a:t>True </a:t>
            </a:r>
            <a:r>
              <a:rPr lang="en-US" altLang="zh-TW" dirty="0">
                <a:solidFill>
                  <a:schemeClr val="accent6"/>
                </a:solidFill>
              </a:rPr>
              <a:t>/ False</a:t>
            </a:r>
          </a:p>
          <a:p>
            <a:r>
              <a:rPr lang="zh-TW" altLang="en-US" b="1" dirty="0">
                <a:solidFill>
                  <a:schemeClr val="accent6"/>
                </a:solidFill>
              </a:rPr>
              <a:t>驚悚類型：</a:t>
            </a:r>
            <a:r>
              <a:rPr lang="en-US" altLang="zh-TW" dirty="0">
                <a:solidFill>
                  <a:schemeClr val="accent6"/>
                </a:solidFill>
              </a:rPr>
              <a:t>True / </a:t>
            </a:r>
            <a:r>
              <a:rPr lang="en-US" altLang="zh-TW" b="1" dirty="0">
                <a:solidFill>
                  <a:schemeClr val="accent6"/>
                </a:solidFill>
              </a:rPr>
              <a:t>False</a:t>
            </a:r>
          </a:p>
          <a:p>
            <a:pPr algn="ctr"/>
            <a:r>
              <a:rPr lang="en-US" altLang="zh-TW" b="1" dirty="0">
                <a:solidFill>
                  <a:schemeClr val="accent6"/>
                </a:solidFill>
              </a:rPr>
              <a:t>…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BFB9C64-8CD7-4D93-9ABD-CB903A1698C1}"/>
              </a:ext>
            </a:extLst>
          </p:cNvPr>
          <p:cNvGrpSpPr/>
          <p:nvPr/>
        </p:nvGrpSpPr>
        <p:grpSpPr>
          <a:xfrm>
            <a:off x="7539347" y="4138697"/>
            <a:ext cx="3765481" cy="654423"/>
            <a:chOff x="7617797" y="4485733"/>
            <a:chExt cx="3765481" cy="654423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C04B7D2-0309-4C86-AFE1-7F72EE693380}"/>
                </a:ext>
              </a:extLst>
            </p:cNvPr>
            <p:cNvSpPr txBox="1"/>
            <p:nvPr/>
          </p:nvSpPr>
          <p:spPr>
            <a:xfrm>
              <a:off x="7617797" y="4770824"/>
              <a:ext cx="3765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accent6"/>
                  </a:solidFill>
                </a:rPr>
                <a:t>第一演員  第二演員  第三演員</a:t>
              </a:r>
              <a:endParaRPr lang="en-US" altLang="zh-TW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9501C4B3-D2BA-4DB4-906D-9FBFC0F8EB8D}"/>
                </a:ext>
              </a:extLst>
            </p:cNvPr>
            <p:cNvCxnSpPr>
              <a:cxnSpLocks/>
            </p:cNvCxnSpPr>
            <p:nvPr/>
          </p:nvCxnSpPr>
          <p:spPr>
            <a:xfrm>
              <a:off x="8432149" y="4485735"/>
              <a:ext cx="0" cy="285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85F3C928-41C7-4BC0-BB3D-CD18C55B6F87}"/>
                </a:ext>
              </a:extLst>
            </p:cNvPr>
            <p:cNvCxnSpPr>
              <a:cxnSpLocks/>
            </p:cNvCxnSpPr>
            <p:nvPr/>
          </p:nvCxnSpPr>
          <p:spPr>
            <a:xfrm>
              <a:off x="9463284" y="4485734"/>
              <a:ext cx="0" cy="285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6F41C5FD-AB78-4DA2-A6CA-7BD4FB2F70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53307" y="4485733"/>
              <a:ext cx="0" cy="2850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093C79-7059-4D21-9DFF-0EAE78B7409A}"/>
              </a:ext>
            </a:extLst>
          </p:cNvPr>
          <p:cNvSpPr txBox="1"/>
          <p:nvPr/>
        </p:nvSpPr>
        <p:spPr>
          <a:xfrm>
            <a:off x="6083770" y="5849417"/>
            <a:ext cx="60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/>
              <a:t>Source</a:t>
            </a:r>
            <a:r>
              <a:rPr lang="zh-TW" altLang="en-US" sz="1400" dirty="0"/>
              <a:t>：</a:t>
            </a:r>
            <a:r>
              <a:rPr lang="en-US" altLang="zh-TW" sz="1400" dirty="0">
                <a:hlinkClick r:id="rId4"/>
              </a:rPr>
              <a:t>https://www.themoviedb.org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48141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842CCF-A57A-44E8-97AB-C0468EA1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特徵工程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35E1C1-0000-44B4-9CD5-CAF8A77B1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卡司：比對奧斯卡金像獎資料，計算演員以及導演得獎、提名數量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評論：透過情感分析套件</a:t>
            </a:r>
            <a:r>
              <a:rPr lang="en-US" altLang="zh-TW" dirty="0"/>
              <a:t>(</a:t>
            </a:r>
            <a:r>
              <a:rPr lang="en-US" altLang="zh-TW" dirty="0" err="1"/>
              <a:t>vaderSentiment</a:t>
            </a:r>
            <a:r>
              <a:rPr lang="en-US" altLang="zh-TW" dirty="0"/>
              <a:t>)</a:t>
            </a:r>
            <a:r>
              <a:rPr lang="zh-TW" altLang="en-US" dirty="0"/>
              <a:t>，計算預告片正負面評論數量</a:t>
            </a:r>
            <a:endParaRPr lang="en-US" altLang="zh-TW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dirty="0"/>
              <a:t>最終以</a:t>
            </a:r>
            <a:r>
              <a:rPr lang="en-US" altLang="zh-TW" b="1" dirty="0"/>
              <a:t>54</a:t>
            </a:r>
            <a:r>
              <a:rPr lang="zh-TW" altLang="en-US" b="1" dirty="0"/>
              <a:t>種欄位特徵</a:t>
            </a:r>
            <a:r>
              <a:rPr lang="zh-TW" altLang="en-US" dirty="0"/>
              <a:t>建立機器學習模型</a:t>
            </a:r>
            <a:endParaRPr lang="en-US" altLang="zh-TW" sz="24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7401A5-00D8-42D1-8EC4-668B1E715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講者：楊上毅</a:t>
            </a:r>
          </a:p>
          <a:p>
            <a:endParaRPr lang="zh-TW" altLang="en-US" dirty="0"/>
          </a:p>
        </p:txBody>
      </p:sp>
      <p:pic>
        <p:nvPicPr>
          <p:cNvPr id="5" name="圖片 4" descr="1a50b087-44f7-4ff6-8d95-4f5d0e76d2f5.jpeg">
            <a:extLst>
              <a:ext uri="{FF2B5EF4-FFF2-40B4-BE49-F238E27FC236}">
                <a16:creationId xmlns:a16="http://schemas.microsoft.com/office/drawing/2014/main" id="{046765AB-570B-4C8D-8642-191A6A5032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3937" y="4234874"/>
            <a:ext cx="1318661" cy="761610"/>
          </a:xfrm>
          <a:prstGeom prst="rect">
            <a:avLst/>
          </a:prstGeom>
        </p:spPr>
      </p:pic>
      <p:pic>
        <p:nvPicPr>
          <p:cNvPr id="6" name="圖片 5" descr="Academy_Award_trophy.jpg">
            <a:extLst>
              <a:ext uri="{FF2B5EF4-FFF2-40B4-BE49-F238E27FC236}">
                <a16:creationId xmlns:a16="http://schemas.microsoft.com/office/drawing/2014/main" id="{52A59B03-303F-4027-ABFD-03DBD4E2EE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650" y="1795143"/>
            <a:ext cx="544675" cy="987379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A27E24A-3712-470A-A8F2-52DBF88A8A0D}"/>
              </a:ext>
            </a:extLst>
          </p:cNvPr>
          <p:cNvGrpSpPr/>
          <p:nvPr/>
        </p:nvGrpSpPr>
        <p:grpSpPr>
          <a:xfrm>
            <a:off x="3501299" y="3936454"/>
            <a:ext cx="1959949" cy="1358450"/>
            <a:chOff x="3495554" y="3966007"/>
            <a:chExt cx="1959949" cy="13584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710612A-C35E-4691-A00D-B03CDDB35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065" t="25142" r="51211" b="24137"/>
            <a:stretch/>
          </p:blipFill>
          <p:spPr>
            <a:xfrm>
              <a:off x="3881063" y="3966007"/>
              <a:ext cx="1021283" cy="989118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3FE0F76-252B-4D22-8625-9219430B238E}"/>
                </a:ext>
              </a:extLst>
            </p:cNvPr>
            <p:cNvSpPr txBox="1"/>
            <p:nvPr/>
          </p:nvSpPr>
          <p:spPr>
            <a:xfrm>
              <a:off x="3495554" y="4955125"/>
              <a:ext cx="1959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err="1"/>
                <a:t>vaderSentiment</a:t>
              </a:r>
              <a:endParaRPr lang="zh-TW" altLang="en-US" b="1" dirty="0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6960BD4-1589-4A63-AEB2-7B10BAD4FACA}"/>
              </a:ext>
            </a:extLst>
          </p:cNvPr>
          <p:cNvGrpSpPr/>
          <p:nvPr/>
        </p:nvGrpSpPr>
        <p:grpSpPr>
          <a:xfrm>
            <a:off x="3370337" y="3831152"/>
            <a:ext cx="3768942" cy="1557945"/>
            <a:chOff x="5519647" y="3784017"/>
            <a:chExt cx="3768942" cy="155794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A940A5F-1F8F-49B7-83DE-4C356F92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74000" y1="49667" x2="74000" y2="49667"/>
                          <a14:foregroundMark x1="73625" y1="49002" x2="73625" y2="49002"/>
                          <a14:foregroundMark x1="73250" y1="46785" x2="73250" y2="46785"/>
                          <a14:foregroundMark x1="73250" y1="45011" x2="73250" y2="45011"/>
                          <a14:foregroundMark x1="73250" y1="44568" x2="73250" y2="44568"/>
                          <a14:foregroundMark x1="73250" y1="44568" x2="73250" y2="42794"/>
                          <a14:foregroundMark x1="73250" y1="42794" x2="73250" y2="42794"/>
                          <a14:foregroundMark x1="76875" y1="44346" x2="76875" y2="44346"/>
                          <a14:foregroundMark x1="76875" y1="44346" x2="76875" y2="44346"/>
                          <a14:foregroundMark x1="76875" y1="44346" x2="76875" y2="44346"/>
                          <a14:foregroundMark x1="76875" y1="44346" x2="76875" y2="44346"/>
                          <a14:foregroundMark x1="76875" y1="44346" x2="78500" y2="41685"/>
                          <a14:foregroundMark x1="72625" y1="49224" x2="71875" y2="60089"/>
                          <a14:foregroundMark x1="74875" y1="49002" x2="79500" y2="56763"/>
                          <a14:foregroundMark x1="79500" y1="56763" x2="79125" y2="58537"/>
                          <a14:foregroundMark x1="12375" y1="37694" x2="12375" y2="59424"/>
                          <a14:foregroundMark x1="23000" y1="44568" x2="26125" y2="59424"/>
                          <a14:foregroundMark x1="39000" y1="38137" x2="33375" y2="43459"/>
                          <a14:foregroundMark x1="33375" y1="43459" x2="37500" y2="50998"/>
                          <a14:foregroundMark x1="40875" y1="62084" x2="42625" y2="50111"/>
                          <a14:foregroundMark x1="44154" y1="49366" x2="44506" y2="49195"/>
                          <a14:foregroundMark x1="42625" y1="50111" x2="43736" y2="49570"/>
                          <a14:foregroundMark x1="48196" y1="54545" x2="48172" y2="54767"/>
                          <a14:foregroundMark x1="48290" y1="53659" x2="48196" y2="54545"/>
                          <a14:foregroundMark x1="48437" y1="52283" x2="48338" y2="53215"/>
                          <a14:foregroundMark x1="48711" y1="49719" x2="48648" y2="50311"/>
                          <a14:foregroundMark x1="59125" y1="44789" x2="54125" y2="51220"/>
                          <a14:foregroundMark x1="54125" y1="51220" x2="57375" y2="57206"/>
                          <a14:foregroundMark x1="62375" y1="44789" x2="63500" y2="59645"/>
                          <a14:foregroundMark x1="66875" y1="56319" x2="69000" y2="45011"/>
                          <a14:backgroundMark x1="46625" y1="50554" x2="46625" y2="50554"/>
                          <a14:backgroundMark x1="46750" y1="48115" x2="47250" y2="47894"/>
                          <a14:backgroundMark x1="48000" y1="50776" x2="48375" y2="52328"/>
                          <a14:backgroundMark x1="47625" y1="47672" x2="47750" y2="49889"/>
                          <a14:backgroundMark x1="48375" y1="53215" x2="48375" y2="53659"/>
                          <a14:backgroundMark x1="44625" y1="48780" x2="44375" y2="48780"/>
                          <a14:backgroundMark x1="47500" y1="47672" x2="48125" y2="49446"/>
                          <a14:backgroundMark x1="48125" y1="54545" x2="48125" y2="54545"/>
                          <a14:backgroundMark x1="48250" y1="53659" x2="48250" y2="52772"/>
                          <a14:backgroundMark x1="48625" y1="50111" x2="48625" y2="49446"/>
                          <a14:backgroundMark x1="44250" y1="49446" x2="44125" y2="49889"/>
                          <a14:backgroundMark x1="48000" y1="54767" x2="48000" y2="552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37475" y="4154642"/>
              <a:ext cx="1451114" cy="81806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59ABF07-20DF-48D0-8FDC-214826265E17}"/>
                </a:ext>
              </a:extLst>
            </p:cNvPr>
            <p:cNvSpPr/>
            <p:nvPr/>
          </p:nvSpPr>
          <p:spPr>
            <a:xfrm>
              <a:off x="5519647" y="3784017"/>
              <a:ext cx="2196446" cy="155794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4494E9D-CD48-456B-B1EE-2A1FEEFBFAB5}"/>
              </a:ext>
            </a:extLst>
          </p:cNvPr>
          <p:cNvCxnSpPr/>
          <p:nvPr/>
        </p:nvCxnSpPr>
        <p:spPr>
          <a:xfrm>
            <a:off x="2485754" y="4615679"/>
            <a:ext cx="74356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圖片 18" descr="images.png">
            <a:extLst>
              <a:ext uri="{FF2B5EF4-FFF2-40B4-BE49-F238E27FC236}">
                <a16:creationId xmlns:a16="http://schemas.microsoft.com/office/drawing/2014/main" id="{12290535-C3EA-494A-8E99-CA74BB4AFDC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1209" y="1869605"/>
            <a:ext cx="971084" cy="857317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74312CC-77F2-4901-90B5-9D1780B4AADB}"/>
              </a:ext>
            </a:extLst>
          </p:cNvPr>
          <p:cNvCxnSpPr/>
          <p:nvPr/>
        </p:nvCxnSpPr>
        <p:spPr>
          <a:xfrm>
            <a:off x="2485754" y="2288833"/>
            <a:ext cx="74356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1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8277E-58D0-4B4F-B276-598025B8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  <a:br>
              <a:rPr lang="en-US" altLang="zh-TW" dirty="0"/>
            </a:br>
            <a:r>
              <a:rPr lang="zh-TW" altLang="en-US" dirty="0"/>
              <a:t>與分析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968C5C-DF40-4B61-AEE9-B46B73225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Part 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4460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0ACCB7CA-725D-4748-82F9-3CB5C0B5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8DD405C-837A-498F-BCA8-ABEBBFEBB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講者：陳冠亨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8F43F89-5676-4D37-950D-F9BE8ED3D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0" t="15892" r="42477" b="45200"/>
          <a:stretch/>
        </p:blipFill>
        <p:spPr>
          <a:xfrm>
            <a:off x="899461" y="1089892"/>
            <a:ext cx="10393077" cy="48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94AD33B-4514-491A-834A-388D0C1F8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rcRect l="10940" t="15892" r="42477" b="45200"/>
          <a:stretch/>
        </p:blipFill>
        <p:spPr>
          <a:xfrm>
            <a:off x="899461" y="1081503"/>
            <a:ext cx="10393077" cy="4883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0ACCB7CA-725D-4748-82F9-3CB5C0B5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資料視覺化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8DD405C-837A-498F-BCA8-ABEBBFEBB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講者：陳冠亨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BE6911-F72B-4AD1-B441-2B9652E47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20" t="21579" r="56505" b="73942"/>
          <a:stretch/>
        </p:blipFill>
        <p:spPr>
          <a:xfrm>
            <a:off x="7164198" y="1803633"/>
            <a:ext cx="998290" cy="5620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FEF317-7B84-45AF-B750-94FA25428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8" t="33477" r="59665" b="63247"/>
          <a:stretch/>
        </p:blipFill>
        <p:spPr>
          <a:xfrm>
            <a:off x="3531765" y="3296873"/>
            <a:ext cx="3926048" cy="411061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C48A1EB1-FAB0-4235-812B-A00EF0CAE926}"/>
              </a:ext>
            </a:extLst>
          </p:cNvPr>
          <p:cNvSpPr/>
          <p:nvPr/>
        </p:nvSpPr>
        <p:spPr>
          <a:xfrm>
            <a:off x="7164198" y="1803633"/>
            <a:ext cx="998290" cy="5620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DAE9EF1-7C25-4E62-8F03-A31CC4DBAB12}"/>
              </a:ext>
            </a:extLst>
          </p:cNvPr>
          <p:cNvSpPr/>
          <p:nvPr/>
        </p:nvSpPr>
        <p:spPr>
          <a:xfrm>
            <a:off x="3565321" y="3296873"/>
            <a:ext cx="3892492" cy="411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CEECFC8-B5FE-4BBD-8FDE-425B20C8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資料視覺化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E292440-1A7E-4319-8596-1E9791CEC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講者：陳冠亨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46050" y="2155118"/>
            <a:ext cx="1046635" cy="3526307"/>
            <a:chOff x="0" y="2193218"/>
            <a:chExt cx="1046635" cy="352630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92782CC-5251-4D22-9570-EBFC6B58D67D}"/>
                </a:ext>
              </a:extLst>
            </p:cNvPr>
            <p:cNvGrpSpPr/>
            <p:nvPr/>
          </p:nvGrpSpPr>
          <p:grpSpPr>
            <a:xfrm>
              <a:off x="0" y="2193218"/>
              <a:ext cx="1046635" cy="2838687"/>
              <a:chOff x="99085" y="2290547"/>
              <a:chExt cx="1046635" cy="2838687"/>
            </a:xfrm>
          </p:grpSpPr>
          <p:pic>
            <p:nvPicPr>
              <p:cNvPr id="19" name="內容版面配置區 24">
                <a:extLst>
                  <a:ext uri="{FF2B5EF4-FFF2-40B4-BE49-F238E27FC236}">
                    <a16:creationId xmlns:a16="http://schemas.microsoft.com/office/drawing/2014/main" id="{8839EA0B-C172-446F-B6A7-5A9E005A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212" y="2290547"/>
                <a:ext cx="898130" cy="674231"/>
              </a:xfrm>
              <a:prstGeom prst="rect">
                <a:avLst/>
              </a:prstGeom>
              <a:scene3d>
                <a:camera prst="perspectiveFront"/>
                <a:lightRig rig="threePt" dir="t"/>
              </a:scene3d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A8ED6AF6-7395-425B-A0D7-FA39BC5A2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027" y="3501998"/>
                <a:ext cx="894752" cy="632262"/>
              </a:xfrm>
              <a:prstGeom prst="rect">
                <a:avLst/>
              </a:prstGeom>
            </p:spPr>
          </p:pic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677" y="3003049"/>
                <a:ext cx="503726" cy="523875"/>
              </a:xfrm>
              <a:prstGeom prst="rect">
                <a:avLst/>
              </a:prstGeom>
            </p:spPr>
          </p:pic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85" y="4605359"/>
                <a:ext cx="1046635" cy="523875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163" y="4095087"/>
                <a:ext cx="864238" cy="454422"/>
              </a:xfrm>
              <a:prstGeom prst="rect">
                <a:avLst/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46"/>
            <a:stretch/>
          </p:blipFill>
          <p:spPr>
            <a:xfrm>
              <a:off x="261363" y="4924425"/>
              <a:ext cx="537658" cy="795100"/>
            </a:xfrm>
            <a:prstGeom prst="rect">
              <a:avLst/>
            </a:prstGeom>
          </p:spPr>
        </p:pic>
      </p:grp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50000" r="41270" b="13933"/>
          <a:stretch/>
        </p:blipFill>
        <p:spPr bwMode="auto">
          <a:xfrm>
            <a:off x="932370" y="1464375"/>
            <a:ext cx="11259630" cy="474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53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D43F70D-B832-470E-A2CE-8229D1E6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團隊介紹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3C59F3-E4E5-442F-9B50-37CCAC2331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5599D52-FF36-4B9D-8D99-73A8F586F0A2}"/>
              </a:ext>
            </a:extLst>
          </p:cNvPr>
          <p:cNvGrpSpPr/>
          <p:nvPr/>
        </p:nvGrpSpPr>
        <p:grpSpPr>
          <a:xfrm>
            <a:off x="774002" y="1225810"/>
            <a:ext cx="3253340" cy="4811353"/>
            <a:chOff x="423805" y="1227415"/>
            <a:chExt cx="3253340" cy="481135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C6BA720-8A5F-4058-8824-27BDEF72A620}"/>
                </a:ext>
              </a:extLst>
            </p:cNvPr>
            <p:cNvSpPr/>
            <p:nvPr/>
          </p:nvSpPr>
          <p:spPr>
            <a:xfrm>
              <a:off x="423805" y="3151193"/>
              <a:ext cx="3253340" cy="2887575"/>
            </a:xfrm>
            <a:prstGeom prst="rect">
              <a:avLst/>
            </a:prstGeom>
            <a:noFill/>
            <a:ln w="38100">
              <a:solidFill>
                <a:srgbClr val="38373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圓角矩形 27">
              <a:extLst>
                <a:ext uri="{FF2B5EF4-FFF2-40B4-BE49-F238E27FC236}">
                  <a16:creationId xmlns:a16="http://schemas.microsoft.com/office/drawing/2014/main" id="{4542A3B3-D9CC-4413-B7D0-5C70B9716B08}"/>
                </a:ext>
              </a:extLst>
            </p:cNvPr>
            <p:cNvSpPr/>
            <p:nvPr/>
          </p:nvSpPr>
          <p:spPr>
            <a:xfrm>
              <a:off x="1261203" y="1227415"/>
              <a:ext cx="1800000" cy="2160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6C5F142F-BB01-4031-8238-4EA473765B1D}"/>
                </a:ext>
              </a:extLst>
            </p:cNvPr>
            <p:cNvSpPr txBox="1"/>
            <p:nvPr/>
          </p:nvSpPr>
          <p:spPr>
            <a:xfrm>
              <a:off x="635093" y="4335098"/>
              <a:ext cx="275329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/>
                <a:t>資料清洗與分析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/>
                <a:t>模型建置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dirty="0"/>
                <a:t>網路爬蟲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600" dirty="0" err="1"/>
                <a:t>Hadoop</a:t>
              </a:r>
              <a:r>
                <a:rPr lang="zh-TW" altLang="zh-TW" sz="1600" dirty="0"/>
                <a:t>系統架構建置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dirty="0"/>
                <a:t>資料</a:t>
              </a:r>
              <a:r>
                <a:rPr lang="zh-TW" altLang="zh-TW" sz="1600" dirty="0"/>
                <a:t>視覺化</a:t>
              </a:r>
              <a:endParaRPr lang="en-US" altLang="zh-TW" sz="1600" dirty="0"/>
            </a:p>
          </p:txBody>
        </p:sp>
        <p:sp>
          <p:nvSpPr>
            <p:cNvPr id="27" name="圓角矩形 16">
              <a:extLst>
                <a:ext uri="{FF2B5EF4-FFF2-40B4-BE49-F238E27FC236}">
                  <a16:creationId xmlns:a16="http://schemas.microsoft.com/office/drawing/2014/main" id="{43E94368-6BD7-4117-B308-9B2BB2A96E42}"/>
                </a:ext>
              </a:extLst>
            </p:cNvPr>
            <p:cNvSpPr/>
            <p:nvPr/>
          </p:nvSpPr>
          <p:spPr>
            <a:xfrm>
              <a:off x="1049447" y="1419921"/>
              <a:ext cx="1800000" cy="2160000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000" r="2000"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0651DAC-8F72-4B81-BA82-25BEF2BF91DE}"/>
                </a:ext>
              </a:extLst>
            </p:cNvPr>
            <p:cNvSpPr txBox="1"/>
            <p:nvPr/>
          </p:nvSpPr>
          <p:spPr>
            <a:xfrm>
              <a:off x="1261203" y="3774080"/>
              <a:ext cx="2184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/>
                <a:t>組長：楊雅筑</a:t>
              </a:r>
            </a:p>
          </p:txBody>
        </p:sp>
        <p:pic>
          <p:nvPicPr>
            <p:cNvPr id="29" name="圖片 28" descr="cebd431e41de432a0f66c1e7bbbebba8_t.jpeg">
              <a:extLst>
                <a:ext uri="{FF2B5EF4-FFF2-40B4-BE49-F238E27FC236}">
                  <a16:creationId xmlns:a16="http://schemas.microsoft.com/office/drawing/2014/main" id="{E1F2004A-3BDF-4744-B2A5-91862A4E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843" y="3721546"/>
              <a:ext cx="618490" cy="428282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FED7D36-237F-4F72-A976-0FE4AE59F19F}"/>
              </a:ext>
            </a:extLst>
          </p:cNvPr>
          <p:cNvGrpSpPr/>
          <p:nvPr/>
        </p:nvGrpSpPr>
        <p:grpSpPr>
          <a:xfrm>
            <a:off x="4397435" y="1216481"/>
            <a:ext cx="3253340" cy="4820683"/>
            <a:chOff x="4397435" y="1216481"/>
            <a:chExt cx="3253340" cy="482068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94CC5B1-FB52-4E9A-B8D0-8F1C25ACFF88}"/>
                </a:ext>
              </a:extLst>
            </p:cNvPr>
            <p:cNvSpPr/>
            <p:nvPr/>
          </p:nvSpPr>
          <p:spPr>
            <a:xfrm>
              <a:off x="4397435" y="3149589"/>
              <a:ext cx="3253340" cy="2887575"/>
            </a:xfrm>
            <a:prstGeom prst="rect">
              <a:avLst/>
            </a:prstGeom>
            <a:noFill/>
            <a:ln w="38100">
              <a:solidFill>
                <a:srgbClr val="38373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圓角矩形 44">
              <a:extLst>
                <a:ext uri="{FF2B5EF4-FFF2-40B4-BE49-F238E27FC236}">
                  <a16:creationId xmlns:a16="http://schemas.microsoft.com/office/drawing/2014/main" id="{4A835559-EE7D-4889-8C93-BFE1DCEEA269}"/>
                </a:ext>
              </a:extLst>
            </p:cNvPr>
            <p:cNvSpPr/>
            <p:nvPr/>
          </p:nvSpPr>
          <p:spPr>
            <a:xfrm>
              <a:off x="5225502" y="1216481"/>
              <a:ext cx="1800000" cy="2160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696EDAA7-364B-4693-9D7F-C950C32A30B7}"/>
                </a:ext>
              </a:extLst>
            </p:cNvPr>
            <p:cNvSpPr txBox="1"/>
            <p:nvPr/>
          </p:nvSpPr>
          <p:spPr>
            <a:xfrm>
              <a:off x="4658921" y="4333493"/>
              <a:ext cx="2703095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/>
                <a:t>資料清洗與分析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600" b="1" dirty="0"/>
                <a:t>Hadoop</a:t>
              </a:r>
              <a:r>
                <a:rPr lang="zh-TW" altLang="zh-TW" sz="1600" b="1" dirty="0"/>
                <a:t>系統架構建置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dirty="0"/>
                <a:t>網路爬蟲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dirty="0"/>
                <a:t>資料</a:t>
              </a:r>
              <a:r>
                <a:rPr lang="zh-TW" altLang="zh-TW" sz="1600" dirty="0"/>
                <a:t>視覺化</a:t>
              </a:r>
              <a:endParaRPr lang="en-US" altLang="zh-TW" sz="1600" dirty="0"/>
            </a:p>
          </p:txBody>
        </p:sp>
        <p:sp>
          <p:nvSpPr>
            <p:cNvPr id="38" name="圓角矩形 46">
              <a:extLst>
                <a:ext uri="{FF2B5EF4-FFF2-40B4-BE49-F238E27FC236}">
                  <a16:creationId xmlns:a16="http://schemas.microsoft.com/office/drawing/2014/main" id="{7B5CA1ED-21F7-4489-96D0-705D137168B7}"/>
                </a:ext>
              </a:extLst>
            </p:cNvPr>
            <p:cNvSpPr/>
            <p:nvPr/>
          </p:nvSpPr>
          <p:spPr>
            <a:xfrm>
              <a:off x="5013746" y="1408987"/>
              <a:ext cx="1800000" cy="2160000"/>
            </a:xfrm>
            <a:prstGeom prst="roundRect">
              <a:avLst/>
            </a:prstGeom>
            <a:blipFill dpi="0" rotWithShape="1">
              <a:blip r:embed="rId7"/>
              <a:srcRect/>
              <a:stretch>
                <a:fillRect l="-9000" t="-2000" r="-11000" b="-12000"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5BF58A9F-FA43-47B4-A967-6438FD7AEF65}"/>
                </a:ext>
              </a:extLst>
            </p:cNvPr>
            <p:cNvSpPr txBox="1"/>
            <p:nvPr/>
          </p:nvSpPr>
          <p:spPr>
            <a:xfrm>
              <a:off x="5177082" y="3774217"/>
              <a:ext cx="2184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/>
                <a:t>組員：楊上毅</a:t>
              </a:r>
            </a:p>
          </p:txBody>
        </p:sp>
        <p:pic>
          <p:nvPicPr>
            <p:cNvPr id="40" name="Picture 2" descr="C:\Users\laker\OneDrive\桌面\新增資料夾\666.jpg">
              <a:extLst>
                <a:ext uri="{FF2B5EF4-FFF2-40B4-BE49-F238E27FC236}">
                  <a16:creationId xmlns:a16="http://schemas.microsoft.com/office/drawing/2014/main" id="{895A9613-02ED-4D51-9652-C84B947DB13D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80613" y="3723287"/>
              <a:ext cx="540000" cy="540000"/>
            </a:xfrm>
            <a:prstGeom prst="rect">
              <a:avLst/>
            </a:prstGeom>
            <a:noFill/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05E0B5B-84CF-4953-BDF4-8508F903D225}"/>
              </a:ext>
            </a:extLst>
          </p:cNvPr>
          <p:cNvGrpSpPr/>
          <p:nvPr/>
        </p:nvGrpSpPr>
        <p:grpSpPr>
          <a:xfrm>
            <a:off x="7965834" y="1207149"/>
            <a:ext cx="3253340" cy="4830014"/>
            <a:chOff x="8372668" y="1207149"/>
            <a:chExt cx="3253340" cy="483001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C166F29-70B3-4727-9554-E0B5FA6B1B12}"/>
                </a:ext>
              </a:extLst>
            </p:cNvPr>
            <p:cNvSpPr/>
            <p:nvPr/>
          </p:nvSpPr>
          <p:spPr>
            <a:xfrm>
              <a:off x="8372668" y="3149588"/>
              <a:ext cx="3253340" cy="2887575"/>
            </a:xfrm>
            <a:prstGeom prst="rect">
              <a:avLst/>
            </a:prstGeom>
            <a:noFill/>
            <a:ln w="38100">
              <a:solidFill>
                <a:srgbClr val="38373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圓角矩形 37">
              <a:extLst>
                <a:ext uri="{FF2B5EF4-FFF2-40B4-BE49-F238E27FC236}">
                  <a16:creationId xmlns:a16="http://schemas.microsoft.com/office/drawing/2014/main" id="{8FB70B60-0FE1-493C-BB98-C9096074D9D0}"/>
                </a:ext>
              </a:extLst>
            </p:cNvPr>
            <p:cNvSpPr/>
            <p:nvPr/>
          </p:nvSpPr>
          <p:spPr>
            <a:xfrm>
              <a:off x="9210066" y="1207149"/>
              <a:ext cx="1800000" cy="2160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A3EC0FE-51ED-4E9D-AB24-EF63FB7D6CA9}"/>
                </a:ext>
              </a:extLst>
            </p:cNvPr>
            <p:cNvSpPr txBox="1"/>
            <p:nvPr/>
          </p:nvSpPr>
          <p:spPr>
            <a:xfrm>
              <a:off x="8634155" y="4333493"/>
              <a:ext cx="270309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/>
                <a:t>網路爬蟲</a:t>
              </a:r>
              <a:endParaRPr lang="en-US" altLang="zh-TW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dirty="0"/>
                <a:t>資料清洗</a:t>
              </a:r>
              <a:endParaRPr lang="en-US" altLang="zh-TW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600" dirty="0"/>
                <a:t>Hadoop</a:t>
              </a:r>
              <a:r>
                <a:rPr lang="zh-TW" altLang="zh-TW" sz="1600" dirty="0"/>
                <a:t>系統架構建置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dirty="0"/>
                <a:t>簡報視覺設計</a:t>
              </a:r>
              <a:endParaRPr lang="zh-TW" altLang="zh-TW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TW" sz="1600" dirty="0"/>
            </a:p>
          </p:txBody>
        </p:sp>
        <p:sp>
          <p:nvSpPr>
            <p:cNvPr id="33" name="圓角矩形 39">
              <a:extLst>
                <a:ext uri="{FF2B5EF4-FFF2-40B4-BE49-F238E27FC236}">
                  <a16:creationId xmlns:a16="http://schemas.microsoft.com/office/drawing/2014/main" id="{E3B57319-B464-4B81-AAC3-19B0B6D59BD1}"/>
                </a:ext>
              </a:extLst>
            </p:cNvPr>
            <p:cNvSpPr/>
            <p:nvPr/>
          </p:nvSpPr>
          <p:spPr>
            <a:xfrm>
              <a:off x="8998310" y="1399655"/>
              <a:ext cx="1800000" cy="2160000"/>
            </a:xfrm>
            <a:prstGeom prst="roundRect">
              <a:avLst/>
            </a:prstGeom>
            <a:blipFill dpi="0" rotWithShape="1">
              <a:blip r:embed="rId9"/>
              <a:srcRect/>
              <a:stretch>
                <a:fillRect t="-14000" b="-9000"/>
              </a:stretch>
            </a:blip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82BA729-6F1C-47FB-8520-49B53ABCD26D}"/>
                </a:ext>
              </a:extLst>
            </p:cNvPr>
            <p:cNvSpPr txBox="1"/>
            <p:nvPr/>
          </p:nvSpPr>
          <p:spPr>
            <a:xfrm>
              <a:off x="9152315" y="3775991"/>
              <a:ext cx="2184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/>
                <a:t>組員：柯政賢</a:t>
              </a:r>
            </a:p>
          </p:txBody>
        </p:sp>
        <p:pic>
          <p:nvPicPr>
            <p:cNvPr id="41" name="Picture 2" descr="C:\Users\laker\OneDrive\桌面\新增資料夾\666.jpg">
              <a:extLst>
                <a:ext uri="{FF2B5EF4-FFF2-40B4-BE49-F238E27FC236}">
                  <a16:creationId xmlns:a16="http://schemas.microsoft.com/office/drawing/2014/main" id="{C45C4C71-73BA-4C57-97A2-BC51F3C7EA29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670066" y="3723287"/>
              <a:ext cx="540000" cy="54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849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08ABEFD-366A-43F6-A588-D364EC73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58B25C-D65F-4902-B4CA-5E915B2676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講者：陳冠亨</a:t>
            </a:r>
          </a:p>
          <a:p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AB051F0-6209-46EE-91B9-0E6A9C83D0A9}"/>
              </a:ext>
            </a:extLst>
          </p:cNvPr>
          <p:cNvSpPr/>
          <p:nvPr/>
        </p:nvSpPr>
        <p:spPr>
          <a:xfrm>
            <a:off x="7977930" y="5335398"/>
            <a:ext cx="3881063" cy="629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40B32CB-FA16-4E46-A0F9-CEFCEB86206A}"/>
              </a:ext>
            </a:extLst>
          </p:cNvPr>
          <p:cNvSpPr/>
          <p:nvPr/>
        </p:nvSpPr>
        <p:spPr>
          <a:xfrm>
            <a:off x="7977929" y="5447444"/>
            <a:ext cx="3881063" cy="629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9594" r="49365" b="50194"/>
          <a:stretch/>
        </p:blipFill>
        <p:spPr bwMode="auto">
          <a:xfrm>
            <a:off x="0" y="1311070"/>
            <a:ext cx="8418286" cy="488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7" t="16931" r="61213" b="58095"/>
          <a:stretch/>
        </p:blipFill>
        <p:spPr bwMode="auto">
          <a:xfrm>
            <a:off x="7908587" y="2061349"/>
            <a:ext cx="4283413" cy="345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80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5CB116D3-78A5-4291-90C8-21BE61D6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58B25C-D65F-4902-B4CA-5E915B2676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講者：陳冠亨</a:t>
            </a:r>
          </a:p>
          <a:p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5FCE480-5851-4910-BA9B-C6828372B8E0}"/>
              </a:ext>
            </a:extLst>
          </p:cNvPr>
          <p:cNvSpPr/>
          <p:nvPr/>
        </p:nvSpPr>
        <p:spPr>
          <a:xfrm>
            <a:off x="7977930" y="5335398"/>
            <a:ext cx="3881063" cy="629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45997" r="49444" b="13933"/>
          <a:stretch/>
        </p:blipFill>
        <p:spPr bwMode="auto">
          <a:xfrm>
            <a:off x="0" y="1320798"/>
            <a:ext cx="8418286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t="17936" r="62619" b="53986"/>
          <a:stretch/>
        </p:blipFill>
        <p:spPr bwMode="auto">
          <a:xfrm>
            <a:off x="8418285" y="1815573"/>
            <a:ext cx="3773715" cy="414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7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CF0F57F0-580E-48CF-9262-8E1EB09BE282}"/>
              </a:ext>
            </a:extLst>
          </p:cNvPr>
          <p:cNvGrpSpPr/>
          <p:nvPr/>
        </p:nvGrpSpPr>
        <p:grpSpPr>
          <a:xfrm>
            <a:off x="1299688" y="2497504"/>
            <a:ext cx="8851641" cy="3690819"/>
            <a:chOff x="1299688" y="2497504"/>
            <a:chExt cx="8851641" cy="369081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A596AB1-AB15-4A32-9FA5-C201B5F09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688" y="2497504"/>
              <a:ext cx="8851641" cy="3690819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5BBD794-6641-4E30-9BAE-93AC5892BDB0}"/>
                </a:ext>
              </a:extLst>
            </p:cNvPr>
            <p:cNvSpPr/>
            <p:nvPr/>
          </p:nvSpPr>
          <p:spPr>
            <a:xfrm>
              <a:off x="6905049" y="2746592"/>
              <a:ext cx="2200040" cy="31624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5D2E346-F829-4AE8-A9CF-EF061455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電影產業市場概況分析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829C1CD-D062-4759-BA8E-77D7B793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電影總票房分布</a:t>
            </a:r>
            <a:endParaRPr lang="en-US" altLang="zh-TW" sz="2400" dirty="0"/>
          </a:p>
          <a:p>
            <a:pPr>
              <a:buFontTx/>
              <a:buChar char="-"/>
            </a:pPr>
            <a:r>
              <a:rPr lang="zh-TW" altLang="en-US" sz="2000" dirty="0"/>
              <a:t>票房分布極端</a:t>
            </a:r>
            <a:endParaRPr lang="en-US" altLang="zh-TW" sz="2000" dirty="0"/>
          </a:p>
          <a:p>
            <a:pPr>
              <a:buFontTx/>
              <a:buChar char="-"/>
            </a:pPr>
            <a:r>
              <a:rPr lang="zh-TW" altLang="en-US" sz="2000" dirty="0"/>
              <a:t>總票房百萬以下電影佔</a:t>
            </a:r>
            <a:r>
              <a:rPr lang="en-US" altLang="zh-TW" sz="2000" dirty="0"/>
              <a:t>70%</a:t>
            </a:r>
          </a:p>
          <a:p>
            <a:pPr>
              <a:buFontTx/>
              <a:buChar char="-"/>
            </a:pPr>
            <a:endParaRPr lang="en-US" altLang="zh-TW" sz="2000" dirty="0"/>
          </a:p>
          <a:p>
            <a:pPr>
              <a:buFontTx/>
              <a:buChar char="-"/>
            </a:pPr>
            <a:endParaRPr lang="en-US" altLang="zh-TW" sz="20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0A5B976-B4F1-438E-BDD3-C8BAD446B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講者：楊上毅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218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D2E346-F829-4AE8-A9CF-EF061455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電影產業市場概況分析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829C1CD-D062-4759-BA8E-77D7B793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首週票房與總票房</a:t>
            </a:r>
            <a:endParaRPr lang="en-US" altLang="zh-TW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0A5B976-B4F1-438E-BDD3-C8BAD446B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講者：楊上毅</a:t>
            </a:r>
          </a:p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B5D548-BA1D-4AD9-B01C-F26221B9149E}"/>
              </a:ext>
            </a:extLst>
          </p:cNvPr>
          <p:cNvSpPr txBox="1"/>
          <p:nvPr/>
        </p:nvSpPr>
        <p:spPr>
          <a:xfrm>
            <a:off x="9878546" y="581899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樣本數：</a:t>
            </a:r>
            <a:r>
              <a:rPr lang="en-US" altLang="zh-TW" dirty="0"/>
              <a:t>6368</a:t>
            </a:r>
            <a:r>
              <a:rPr lang="zh-TW" altLang="en-US" dirty="0"/>
              <a:t>部電影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6CF4F64-F166-46E3-A1DA-FA40F3AA04A4}"/>
              </a:ext>
            </a:extLst>
          </p:cNvPr>
          <p:cNvGrpSpPr/>
          <p:nvPr/>
        </p:nvGrpSpPr>
        <p:grpSpPr>
          <a:xfrm>
            <a:off x="3670452" y="1397045"/>
            <a:ext cx="6876042" cy="4480027"/>
            <a:chOff x="3953164" y="1302173"/>
            <a:chExt cx="6876042" cy="448002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ABD9B86-9B8E-4818-B6DB-8663B47F2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164" y="1302173"/>
              <a:ext cx="6876042" cy="4480027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B7F47144-B2F8-4BDD-AF99-8814D8EBB4D2}"/>
                </a:ext>
              </a:extLst>
            </p:cNvPr>
            <p:cNvCxnSpPr/>
            <p:nvPr/>
          </p:nvCxnSpPr>
          <p:spPr>
            <a:xfrm flipV="1">
              <a:off x="4939645" y="2007910"/>
              <a:ext cx="5354425" cy="2686639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879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D385CA7-5076-481F-B36A-9B59AD01B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2267403"/>
            <a:ext cx="2275538" cy="157679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0D4C0D-E589-4920-92BD-38C71E3E1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42" y="2267403"/>
            <a:ext cx="2277599" cy="15767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031ED5B-ED7D-4FF8-8EAB-C448AFE6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特徵工程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D503B3D-7AB0-478B-B844-C9885E692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資料分佈離散度高：高票房的電影資料易被當作離群值 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DFDEF2-14E9-4ABD-B777-1C3539E89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講者：楊上毅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023EF36-6693-4CD5-882D-E99BD92AA648}"/>
              </a:ext>
            </a:extLst>
          </p:cNvPr>
          <p:cNvSpPr txBox="1"/>
          <p:nvPr/>
        </p:nvSpPr>
        <p:spPr>
          <a:xfrm>
            <a:off x="782842" y="1962281"/>
            <a:ext cx="2347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總票房金額分佈</a:t>
            </a:r>
            <a:r>
              <a:rPr lang="en-US" altLang="zh-TW" sz="1600" dirty="0"/>
              <a:t>(</a:t>
            </a:r>
            <a:r>
              <a:rPr lang="zh-TW" altLang="en-US" sz="1600" dirty="0"/>
              <a:t>萬美元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EE8FA6-D15A-4E24-94B7-4C9351C8A81C}"/>
              </a:ext>
            </a:extLst>
          </p:cNvPr>
          <p:cNvSpPr txBox="1"/>
          <p:nvPr/>
        </p:nvSpPr>
        <p:spPr>
          <a:xfrm>
            <a:off x="3293310" y="1962281"/>
            <a:ext cx="253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首週票房金額分佈</a:t>
            </a:r>
            <a:r>
              <a:rPr lang="en-US" altLang="zh-TW" sz="1600" dirty="0"/>
              <a:t>(</a:t>
            </a:r>
            <a:r>
              <a:rPr lang="zh-TW" altLang="en-US" sz="1600" dirty="0"/>
              <a:t>萬美元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6654EB-33B6-4B39-97EF-C48CDCA77C40}"/>
              </a:ext>
            </a:extLst>
          </p:cNvPr>
          <p:cNvSpPr/>
          <p:nvPr/>
        </p:nvSpPr>
        <p:spPr>
          <a:xfrm>
            <a:off x="717527" y="3387012"/>
            <a:ext cx="5113184" cy="457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6915F71-B7C4-4002-8D74-CA0C7E2AD403}"/>
              </a:ext>
            </a:extLst>
          </p:cNvPr>
          <p:cNvSpPr txBox="1"/>
          <p:nvPr/>
        </p:nvSpPr>
        <p:spPr>
          <a:xfrm>
            <a:off x="646545" y="4225304"/>
            <a:ext cx="55147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→ 依據</a:t>
            </a:r>
            <a:r>
              <a:rPr lang="zh-TW" altLang="en-US" sz="2400" b="1" u="sng" dirty="0"/>
              <a:t>首週票房金額</a:t>
            </a:r>
            <a:r>
              <a:rPr lang="zh-TW" altLang="en-US" sz="2400" b="1" dirty="0"/>
              <a:t>分為</a:t>
            </a:r>
            <a:r>
              <a:rPr lang="en-US" altLang="zh-TW" sz="2400" b="1" dirty="0"/>
              <a:t>4</a:t>
            </a:r>
            <a:r>
              <a:rPr lang="zh-TW" altLang="en-US" sz="2400" b="1" dirty="0"/>
              <a:t>類</a:t>
            </a:r>
            <a:endParaRPr lang="en-US" altLang="zh-TW" sz="2400" b="1" dirty="0"/>
          </a:p>
          <a:p>
            <a:pPr marL="971550" lvl="1" indent="-514350">
              <a:buFont typeface="+mj-lt"/>
              <a:buAutoNum type="arabicParenR"/>
            </a:pPr>
            <a:r>
              <a:rPr lang="en-US" altLang="zh-TW" sz="2000" dirty="0"/>
              <a:t>Level</a:t>
            </a:r>
            <a:r>
              <a:rPr lang="zh-TW" altLang="en-US" sz="2000" dirty="0"/>
              <a:t> </a:t>
            </a:r>
            <a:r>
              <a:rPr lang="en-US" altLang="zh-TW" sz="2000" dirty="0"/>
              <a:t>1</a:t>
            </a:r>
            <a:r>
              <a:rPr lang="zh-TW" altLang="en-US" sz="2000" dirty="0"/>
              <a:t>：大於</a:t>
            </a:r>
            <a:r>
              <a:rPr lang="en-US" altLang="zh-TW" sz="2000" dirty="0"/>
              <a:t>4</a:t>
            </a:r>
            <a:r>
              <a:rPr lang="zh-TW" altLang="en-US" sz="2000" dirty="0"/>
              <a:t>千萬美元以上</a:t>
            </a:r>
            <a:endParaRPr lang="en-US" altLang="zh-TW" sz="2000" dirty="0"/>
          </a:p>
          <a:p>
            <a:pPr marL="971550" lvl="1" indent="-514350">
              <a:buFont typeface="+mj-lt"/>
              <a:buAutoNum type="arabicParenR"/>
            </a:pPr>
            <a:r>
              <a:rPr lang="en-US" altLang="zh-TW" sz="2000" dirty="0"/>
              <a:t>Level 2</a:t>
            </a:r>
            <a:r>
              <a:rPr lang="zh-TW" altLang="en-US" sz="2000" dirty="0"/>
              <a:t>：</a:t>
            </a:r>
            <a:r>
              <a:rPr lang="en-US" altLang="zh-TW" sz="2000" dirty="0"/>
              <a:t>1</a:t>
            </a:r>
            <a:r>
              <a:rPr lang="zh-TW" altLang="en-US" sz="2000" dirty="0"/>
              <a:t>千萬美元</a:t>
            </a:r>
            <a:r>
              <a:rPr lang="en-US" altLang="zh-TW" sz="2000" dirty="0"/>
              <a:t>~4</a:t>
            </a:r>
            <a:r>
              <a:rPr lang="zh-TW" altLang="en-US" sz="2000" dirty="0"/>
              <a:t>千萬美元</a:t>
            </a:r>
            <a:endParaRPr lang="en-US" altLang="zh-TW" sz="2000" dirty="0"/>
          </a:p>
          <a:p>
            <a:pPr marL="971550" lvl="1" indent="-514350">
              <a:buFont typeface="+mj-lt"/>
              <a:buAutoNum type="arabicParenR"/>
            </a:pPr>
            <a:r>
              <a:rPr lang="en-US" altLang="zh-TW" sz="2000" dirty="0"/>
              <a:t>Level 3</a:t>
            </a:r>
            <a:r>
              <a:rPr lang="zh-TW" altLang="en-US" sz="2000" dirty="0"/>
              <a:t>：</a:t>
            </a:r>
            <a:r>
              <a:rPr lang="en-US" altLang="zh-TW" sz="2000" dirty="0"/>
              <a:t>1</a:t>
            </a:r>
            <a:r>
              <a:rPr lang="zh-TW" altLang="en-US" sz="2000" dirty="0"/>
              <a:t>百萬美元</a:t>
            </a:r>
            <a:r>
              <a:rPr lang="en-US" altLang="zh-TW" sz="2000" dirty="0"/>
              <a:t>~1</a:t>
            </a:r>
            <a:r>
              <a:rPr lang="zh-TW" altLang="en-US" sz="2000" dirty="0"/>
              <a:t>千萬美元</a:t>
            </a:r>
            <a:endParaRPr lang="en-US" altLang="zh-TW" sz="2000" dirty="0"/>
          </a:p>
          <a:p>
            <a:pPr marL="971550" lvl="1" indent="-514350">
              <a:buFont typeface="+mj-lt"/>
              <a:buAutoNum type="arabicParenR"/>
            </a:pPr>
            <a:r>
              <a:rPr lang="en-US" altLang="zh-TW" sz="2000" dirty="0"/>
              <a:t>Level 4</a:t>
            </a:r>
            <a:r>
              <a:rPr lang="zh-TW" altLang="en-US" sz="2000" dirty="0"/>
              <a:t>：小於</a:t>
            </a:r>
            <a:r>
              <a:rPr lang="en-US" altLang="zh-TW" sz="2000" dirty="0"/>
              <a:t>1</a:t>
            </a:r>
            <a:r>
              <a:rPr lang="zh-TW" altLang="en-US" sz="2000" dirty="0"/>
              <a:t>百萬美元</a:t>
            </a:r>
            <a:endParaRPr lang="en-US" altLang="zh-TW" sz="20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9FEC6DC-B1FF-45C8-A82F-9573618EC2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" r="49337"/>
          <a:stretch/>
        </p:blipFill>
        <p:spPr>
          <a:xfrm>
            <a:off x="6148647" y="1683242"/>
            <a:ext cx="5161280" cy="43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63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A1DFE-FEAC-481E-B3DA-245A9354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機器學習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3CC55C-F165-49EF-898F-B9E13F498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Part 06</a:t>
            </a:r>
          </a:p>
        </p:txBody>
      </p:sp>
    </p:spTree>
    <p:extLst>
      <p:ext uri="{BB962C8B-B14F-4D97-AF65-F5344CB8AC3E}">
        <p14:creationId xmlns:p14="http://schemas.microsoft.com/office/powerpoint/2010/main" val="2290083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9F109-9C0A-42B8-BE5B-6DA92E7E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模型建置：多元分類</a:t>
            </a:r>
          </a:p>
        </p:txBody>
      </p:sp>
      <p:sp>
        <p:nvSpPr>
          <p:cNvPr id="27" name="文字版面配置區 26">
            <a:extLst>
              <a:ext uri="{FF2B5EF4-FFF2-40B4-BE49-F238E27FC236}">
                <a16:creationId xmlns:a16="http://schemas.microsoft.com/office/drawing/2014/main" id="{82E1408E-095F-4790-AA72-8167E55F28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9880BBA-B6CE-448C-BF46-F58876859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6" y="1264661"/>
            <a:ext cx="1372427" cy="497505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0E4CF2E-5E22-4332-A1A5-74E2A5DBD6A7}"/>
              </a:ext>
            </a:extLst>
          </p:cNvPr>
          <p:cNvGrpSpPr/>
          <p:nvPr/>
        </p:nvGrpSpPr>
        <p:grpSpPr>
          <a:xfrm>
            <a:off x="2788518" y="3618117"/>
            <a:ext cx="1839716" cy="1785383"/>
            <a:chOff x="4986358" y="3534436"/>
            <a:chExt cx="1839716" cy="1785383"/>
          </a:xfrm>
        </p:grpSpPr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1376E104-012E-414B-9D99-6E1E8D5B636A}"/>
                </a:ext>
              </a:extLst>
            </p:cNvPr>
            <p:cNvSpPr/>
            <p:nvPr/>
          </p:nvSpPr>
          <p:spPr>
            <a:xfrm>
              <a:off x="5170877" y="4975015"/>
              <a:ext cx="1590889" cy="3448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B481E9A-7101-4AA9-8AC4-010CF649F1D0}"/>
                </a:ext>
              </a:extLst>
            </p:cNvPr>
            <p:cNvSpPr txBox="1"/>
            <p:nvPr/>
          </p:nvSpPr>
          <p:spPr>
            <a:xfrm>
              <a:off x="4986358" y="3534436"/>
              <a:ext cx="183971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accent1"/>
                  </a:solidFill>
                </a:rPr>
                <a:t>樹的數量</a:t>
              </a:r>
              <a:endParaRPr lang="en-US" altLang="zh-TW" dirty="0">
                <a:solidFill>
                  <a:schemeClr val="accent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1"/>
                  </a:solidFill>
                </a:rPr>
                <a:t>樹深</a:t>
              </a:r>
              <a:endParaRPr lang="en-US" altLang="zh-TW" dirty="0">
                <a:solidFill>
                  <a:schemeClr val="accent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1"/>
                  </a:solidFill>
                </a:rPr>
                <a:t>抽樣的特徵數量</a:t>
              </a:r>
              <a:endParaRPr lang="en-US" altLang="zh-TW" dirty="0">
                <a:solidFill>
                  <a:schemeClr val="accent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1"/>
                  </a:solidFill>
                </a:rPr>
                <a:t>分類權重</a:t>
              </a:r>
              <a:endParaRPr lang="en-US" altLang="zh-TW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accent1"/>
                  </a:solidFill>
                </a:rPr>
                <a:t>Out-of-bag</a:t>
              </a:r>
              <a:endParaRPr lang="zh-TW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EDABDC1-0B00-432E-90F3-F42BE9B1A750}"/>
              </a:ext>
            </a:extLst>
          </p:cNvPr>
          <p:cNvGrpSpPr/>
          <p:nvPr/>
        </p:nvGrpSpPr>
        <p:grpSpPr>
          <a:xfrm>
            <a:off x="4961675" y="3429000"/>
            <a:ext cx="4410623" cy="2163618"/>
            <a:chOff x="6727567" y="3428757"/>
            <a:chExt cx="4410623" cy="216361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CCC8126-A77B-42C6-A0EE-6A3320E5C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215"/>
            <a:stretch/>
          </p:blipFill>
          <p:spPr>
            <a:xfrm>
              <a:off x="6727567" y="3428757"/>
              <a:ext cx="4410623" cy="2163618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FE9F5D5-2536-45EF-8079-B619E8687D31}"/>
                </a:ext>
              </a:extLst>
            </p:cNvPr>
            <p:cNvSpPr/>
            <p:nvPr/>
          </p:nvSpPr>
          <p:spPr>
            <a:xfrm>
              <a:off x="10526486" y="4884041"/>
              <a:ext cx="589933" cy="2186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13B669CE-AAF9-4464-AA00-103FE256C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1" y="1265382"/>
            <a:ext cx="11212944" cy="3567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	</a:t>
            </a:r>
            <a:r>
              <a:rPr lang="zh-TW" altLang="en-US" b="1" dirty="0"/>
              <a:t>       隨機森林</a:t>
            </a:r>
            <a:r>
              <a:rPr lang="en-US" altLang="zh-TW" b="1" dirty="0"/>
              <a:t>(Random Forest)</a:t>
            </a:r>
          </a:p>
          <a:p>
            <a:pPr>
              <a:lnSpc>
                <a:spcPct val="100000"/>
              </a:lnSpc>
            </a:pPr>
            <a:r>
              <a:rPr lang="zh-TW" altLang="en-US" sz="2400" dirty="0"/>
              <a:t>決策樹</a:t>
            </a:r>
            <a:r>
              <a:rPr lang="en-US" altLang="zh-TW" sz="2400" dirty="0"/>
              <a:t>(Decision Tree)</a:t>
            </a:r>
            <a:r>
              <a:rPr lang="zh-TW" altLang="en-US" sz="2400" dirty="0"/>
              <a:t>為基礎的集成學習法</a:t>
            </a:r>
            <a:r>
              <a:rPr lang="en-US" altLang="zh-TW" sz="2400" dirty="0"/>
              <a:t>(ensemble</a:t>
            </a:r>
            <a:r>
              <a:rPr lang="zh-TW" altLang="en-US" sz="2400" dirty="0"/>
              <a:t> </a:t>
            </a:r>
            <a:r>
              <a:rPr lang="en-US" altLang="zh-TW" sz="2400" dirty="0"/>
              <a:t>method)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Bagging </a:t>
            </a:r>
            <a:r>
              <a:rPr lang="zh-TW" altLang="en-US" sz="2400" dirty="0"/>
              <a:t>隨機抽樣樣本與特徵，建立多個決策樹，對於各決策樹分類結果以平均機率值估計取得最終分類結果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53341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9F109-9C0A-42B8-BE5B-6DA92E7E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模型建置：多元分類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B3D53B0-FCC1-4B10-8CC5-CF93C936A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	</a:t>
            </a:r>
            <a:r>
              <a:rPr lang="zh-TW" altLang="en-US" b="1" dirty="0"/>
              <a:t>       梯度提升決策樹</a:t>
            </a:r>
            <a:r>
              <a:rPr lang="en-US" altLang="zh-TW" b="1" dirty="0"/>
              <a:t>(Gradient Boosting Decision Tree)</a:t>
            </a:r>
          </a:p>
          <a:p>
            <a:pPr>
              <a:lnSpc>
                <a:spcPct val="100000"/>
              </a:lnSpc>
            </a:pPr>
            <a:r>
              <a:rPr lang="zh-TW" altLang="en-US" sz="2400" dirty="0"/>
              <a:t>決策樹</a:t>
            </a:r>
            <a:r>
              <a:rPr lang="en-US" altLang="zh-TW" sz="2400" dirty="0"/>
              <a:t>(Decision Tree)</a:t>
            </a:r>
            <a:r>
              <a:rPr lang="zh-TW" altLang="en-US" sz="2400" dirty="0"/>
              <a:t>為基礎的集成學習法</a:t>
            </a:r>
            <a:r>
              <a:rPr lang="en-US" altLang="zh-TW" sz="2400" dirty="0"/>
              <a:t>(ensemble</a:t>
            </a:r>
            <a:r>
              <a:rPr lang="zh-TW" altLang="en-US" sz="2400" dirty="0"/>
              <a:t> </a:t>
            </a:r>
            <a:r>
              <a:rPr lang="en-US" altLang="zh-TW" sz="2400" dirty="0"/>
              <a:t>method)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Boosting </a:t>
            </a:r>
            <a:r>
              <a:rPr lang="zh-TW" altLang="en-US" sz="2400" dirty="0"/>
              <a:t>根據前一個決策樹模型的錯誤率學習，迭代多顆決策樹擬合為一顆決策樹，取得最終分類結果</a:t>
            </a:r>
            <a:endParaRPr lang="en-US" altLang="zh-TW" sz="2400" dirty="0"/>
          </a:p>
          <a:p>
            <a:endParaRPr lang="zh-TW" altLang="en-US" b="1" dirty="0"/>
          </a:p>
        </p:txBody>
      </p:sp>
      <p:sp>
        <p:nvSpPr>
          <p:cNvPr id="27" name="文字版面配置區 26">
            <a:extLst>
              <a:ext uri="{FF2B5EF4-FFF2-40B4-BE49-F238E27FC236}">
                <a16:creationId xmlns:a16="http://schemas.microsoft.com/office/drawing/2014/main" id="{82E1408E-095F-4790-AA72-8167E55F28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pic>
        <p:nvPicPr>
          <p:cNvPr id="12" name="圖片 11" descr="一張含有 畫畫, 盤, 光 的圖片&#10;&#10;自動產生的描述">
            <a:extLst>
              <a:ext uri="{FF2B5EF4-FFF2-40B4-BE49-F238E27FC236}">
                <a16:creationId xmlns:a16="http://schemas.microsoft.com/office/drawing/2014/main" id="{C473D1DE-44D2-4ABE-9091-5A10BDAB7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5" y="1155206"/>
            <a:ext cx="1358777" cy="522863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BD19393-B2D2-45BF-85E4-BEC500BA2CC5}"/>
              </a:ext>
            </a:extLst>
          </p:cNvPr>
          <p:cNvGrpSpPr/>
          <p:nvPr/>
        </p:nvGrpSpPr>
        <p:grpSpPr>
          <a:xfrm>
            <a:off x="2595093" y="3726852"/>
            <a:ext cx="1839716" cy="1596535"/>
            <a:chOff x="5016932" y="3723284"/>
            <a:chExt cx="1839716" cy="1596535"/>
          </a:xfrm>
        </p:grpSpPr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CC659E1E-5AEE-438D-98B1-7B8754F3DF94}"/>
                </a:ext>
              </a:extLst>
            </p:cNvPr>
            <p:cNvSpPr/>
            <p:nvPr/>
          </p:nvSpPr>
          <p:spPr>
            <a:xfrm>
              <a:off x="5170877" y="4975015"/>
              <a:ext cx="1590889" cy="3448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E3FE166-FDFB-4957-9EE8-D8822D2BDDF2}"/>
                </a:ext>
              </a:extLst>
            </p:cNvPr>
            <p:cNvSpPr txBox="1"/>
            <p:nvPr/>
          </p:nvSpPr>
          <p:spPr>
            <a:xfrm>
              <a:off x="5016932" y="3723284"/>
              <a:ext cx="18397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accent1"/>
                  </a:solidFill>
                </a:rPr>
                <a:t>樹深</a:t>
              </a:r>
              <a:endParaRPr lang="en-US" altLang="zh-TW" dirty="0">
                <a:solidFill>
                  <a:schemeClr val="accent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1"/>
                  </a:solidFill>
                </a:rPr>
                <a:t>葉節點數量</a:t>
              </a:r>
              <a:endParaRPr lang="en-US" altLang="zh-TW" dirty="0">
                <a:solidFill>
                  <a:schemeClr val="accent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1"/>
                  </a:solidFill>
                </a:rPr>
                <a:t>學習率</a:t>
              </a:r>
              <a:endParaRPr lang="en-US" altLang="zh-TW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accent1"/>
                  </a:solidFill>
                </a:rPr>
                <a:t>L1, L2</a:t>
              </a:r>
              <a:r>
                <a:rPr lang="zh-TW" altLang="en-US" dirty="0">
                  <a:solidFill>
                    <a:schemeClr val="accent1"/>
                  </a:solidFill>
                </a:rPr>
                <a:t>正則項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2F13B34-A725-42D6-A08B-268D9464B522}"/>
              </a:ext>
            </a:extLst>
          </p:cNvPr>
          <p:cNvGrpSpPr/>
          <p:nvPr/>
        </p:nvGrpSpPr>
        <p:grpSpPr>
          <a:xfrm>
            <a:off x="4944036" y="3429000"/>
            <a:ext cx="4498926" cy="2202973"/>
            <a:chOff x="6843249" y="3416553"/>
            <a:chExt cx="4498926" cy="220297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29E7D5F-3643-46CF-AA04-44777659B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99"/>
            <a:stretch/>
          </p:blipFill>
          <p:spPr>
            <a:xfrm>
              <a:off x="6843249" y="3416553"/>
              <a:ext cx="4498926" cy="2202973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AFE8EB2-76C5-45BA-BD94-E06FC5004A8D}"/>
                </a:ext>
              </a:extLst>
            </p:cNvPr>
            <p:cNvSpPr/>
            <p:nvPr/>
          </p:nvSpPr>
          <p:spPr>
            <a:xfrm>
              <a:off x="10638731" y="4910561"/>
              <a:ext cx="589933" cy="2186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083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9F109-9C0A-42B8-BE5B-6DA92E7E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模型建置：預測</a:t>
            </a:r>
            <a:r>
              <a:rPr lang="en-US" altLang="zh-TW" dirty="0">
                <a:latin typeface="+mj-ea"/>
              </a:rPr>
              <a:t>Level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1</a:t>
            </a:r>
            <a:r>
              <a:rPr lang="zh-TW" altLang="en-US" dirty="0">
                <a:latin typeface="+mj-ea"/>
              </a:rPr>
              <a:t>首週</a:t>
            </a:r>
            <a:r>
              <a:rPr lang="zh-TW" altLang="en-US" dirty="0"/>
              <a:t>票房金額</a:t>
            </a:r>
          </a:p>
        </p:txBody>
      </p:sp>
      <p:sp>
        <p:nvSpPr>
          <p:cNvPr id="38" name="內容版面配置區 37">
            <a:extLst>
              <a:ext uri="{FF2B5EF4-FFF2-40B4-BE49-F238E27FC236}">
                <a16:creationId xmlns:a16="http://schemas.microsoft.com/office/drawing/2014/main" id="{46ECBACF-AF3D-41D0-A2EC-AD91392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816" y="1265383"/>
            <a:ext cx="9294543" cy="801156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latin typeface="+mj-ea"/>
              </a:rPr>
              <a:t>類神經網路</a:t>
            </a:r>
            <a:r>
              <a:rPr lang="en-US" altLang="zh-TW" b="1" dirty="0">
                <a:latin typeface="+mj-ea"/>
              </a:rPr>
              <a:t>(Artificial Neural Network)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D85B49-26AD-4B56-B072-A303ED705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pic>
        <p:nvPicPr>
          <p:cNvPr id="39" name="圖片 38" descr="一張含有 畫畫, 標誌, 時鐘 的圖片&#10;&#10;自動產生的描述">
            <a:extLst>
              <a:ext uri="{FF2B5EF4-FFF2-40B4-BE49-F238E27FC236}">
                <a16:creationId xmlns:a16="http://schemas.microsoft.com/office/drawing/2014/main" id="{26685140-7034-44E7-9FE3-A175878E3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08" y="1148662"/>
            <a:ext cx="1542938" cy="630781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A67C837D-37F1-4945-B15F-F2CA10FBC09D}"/>
              </a:ext>
            </a:extLst>
          </p:cNvPr>
          <p:cNvSpPr txBox="1"/>
          <p:nvPr/>
        </p:nvSpPr>
        <p:spPr>
          <a:xfrm>
            <a:off x="2026028" y="5256267"/>
            <a:ext cx="4992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ysClr val="windowText" lastClr="000000"/>
                </a:solidFill>
                <a:latin typeface="+mn-ea"/>
              </a:rPr>
              <a:t>激發函數：</a:t>
            </a:r>
            <a:r>
              <a:rPr lang="en-US" altLang="zh-TW" dirty="0" err="1">
                <a:solidFill>
                  <a:sysClr val="windowText" lastClr="000000"/>
                </a:solidFill>
                <a:latin typeface="+mn-ea"/>
              </a:rPr>
              <a:t>ReLU</a:t>
            </a:r>
            <a:endParaRPr lang="en-US" altLang="zh-TW" dirty="0">
              <a:solidFill>
                <a:sysClr val="windowText" lastClr="000000"/>
              </a:solidFill>
              <a:latin typeface="+mn-ea"/>
            </a:endParaRPr>
          </a:p>
          <a:p>
            <a:r>
              <a:rPr lang="zh-TW" altLang="en-US" dirty="0">
                <a:solidFill>
                  <a:sysClr val="windowText" lastClr="000000"/>
                </a:solidFill>
                <a:latin typeface="+mn-ea"/>
              </a:rPr>
              <a:t>優化器：</a:t>
            </a:r>
            <a:r>
              <a:rPr lang="en-US" altLang="zh-TW" dirty="0">
                <a:solidFill>
                  <a:sysClr val="windowText" lastClr="000000"/>
                </a:solidFill>
                <a:latin typeface="+mn-ea"/>
              </a:rPr>
              <a:t>Adam</a:t>
            </a:r>
            <a:r>
              <a:rPr lang="zh-TW" altLang="en-US" dirty="0">
                <a:solidFill>
                  <a:sysClr val="windowText" lastClr="000000"/>
                </a:solidFill>
                <a:latin typeface="+mn-ea"/>
              </a:rPr>
              <a:t>演算法</a:t>
            </a:r>
            <a:endParaRPr lang="en-US" altLang="zh-TW" dirty="0">
              <a:solidFill>
                <a:sysClr val="windowText" lastClr="000000"/>
              </a:solidFill>
              <a:latin typeface="+mn-ea"/>
            </a:endParaRPr>
          </a:p>
          <a:p>
            <a:r>
              <a:rPr lang="en-US" altLang="zh-TW" dirty="0">
                <a:solidFill>
                  <a:sysClr val="windowText" lastClr="000000"/>
                </a:solidFill>
                <a:latin typeface="+mn-ea"/>
              </a:rPr>
              <a:t>MSE</a:t>
            </a:r>
            <a:r>
              <a:rPr lang="zh-TW" altLang="en-US" dirty="0">
                <a:solidFill>
                  <a:sysClr val="windowText" lastClr="000000"/>
                </a:solidFill>
                <a:latin typeface="+mn-ea"/>
              </a:rPr>
              <a:t>平方誤差值學習，</a:t>
            </a:r>
            <a:r>
              <a:rPr lang="en-US" altLang="zh-TW" dirty="0">
                <a:solidFill>
                  <a:sysClr val="windowText" lastClr="000000"/>
                </a:solidFill>
              </a:rPr>
              <a:t>RMSE</a:t>
            </a:r>
            <a:r>
              <a:rPr lang="zh-TW" altLang="en-US" dirty="0">
                <a:solidFill>
                  <a:sysClr val="windowText" lastClr="000000"/>
                </a:solidFill>
              </a:rPr>
              <a:t>均方根誤差評估</a:t>
            </a:r>
            <a:endParaRPr lang="en-US" altLang="zh-TW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B57D558-FF2E-4D4E-8728-75A6D93034F9}"/>
              </a:ext>
            </a:extLst>
          </p:cNvPr>
          <p:cNvSpPr/>
          <p:nvPr/>
        </p:nvSpPr>
        <p:spPr>
          <a:xfrm>
            <a:off x="1085722" y="2299596"/>
            <a:ext cx="512514" cy="24093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F1EAA72-62DF-41DC-A838-00F846E9A26D}"/>
              </a:ext>
            </a:extLst>
          </p:cNvPr>
          <p:cNvSpPr/>
          <p:nvPr/>
        </p:nvSpPr>
        <p:spPr>
          <a:xfrm>
            <a:off x="2640776" y="2470988"/>
            <a:ext cx="512514" cy="2129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63C06B8-18BD-40D4-9A9A-3BAEFA67B3BD}"/>
              </a:ext>
            </a:extLst>
          </p:cNvPr>
          <p:cNvSpPr/>
          <p:nvPr/>
        </p:nvSpPr>
        <p:spPr>
          <a:xfrm>
            <a:off x="4969090" y="3104431"/>
            <a:ext cx="512514" cy="8984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2A33197-61CE-422D-A32C-F214C26D87EB}"/>
              </a:ext>
            </a:extLst>
          </p:cNvPr>
          <p:cNvSpPr/>
          <p:nvPr/>
        </p:nvSpPr>
        <p:spPr>
          <a:xfrm>
            <a:off x="3941557" y="2486130"/>
            <a:ext cx="512514" cy="2129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6EA61D1-6663-46C9-9FA8-F06AD3EA5759}"/>
              </a:ext>
            </a:extLst>
          </p:cNvPr>
          <p:cNvSpPr/>
          <p:nvPr/>
        </p:nvSpPr>
        <p:spPr>
          <a:xfrm>
            <a:off x="1148491" y="2486130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E90D0A32-FD93-4EAC-AFB2-11B0255304C4}"/>
              </a:ext>
            </a:extLst>
          </p:cNvPr>
          <p:cNvSpPr/>
          <p:nvPr/>
        </p:nvSpPr>
        <p:spPr>
          <a:xfrm>
            <a:off x="1148491" y="3839134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82BE59E6-E4F2-4E47-AF95-CA1A12FBEF66}"/>
              </a:ext>
            </a:extLst>
          </p:cNvPr>
          <p:cNvSpPr/>
          <p:nvPr/>
        </p:nvSpPr>
        <p:spPr>
          <a:xfrm>
            <a:off x="1148491" y="2940688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49ED1DDD-054D-406E-BFD9-037D391E7B26}"/>
              </a:ext>
            </a:extLst>
          </p:cNvPr>
          <p:cNvSpPr/>
          <p:nvPr/>
        </p:nvSpPr>
        <p:spPr>
          <a:xfrm>
            <a:off x="1148491" y="3395245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653EC778-E521-4F55-978D-CBB40D8568AB}"/>
              </a:ext>
            </a:extLst>
          </p:cNvPr>
          <p:cNvSpPr/>
          <p:nvPr/>
        </p:nvSpPr>
        <p:spPr>
          <a:xfrm>
            <a:off x="1148491" y="4304361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FCF8A603-A12A-4E6F-ADF8-2BE4A65E1048}"/>
              </a:ext>
            </a:extLst>
          </p:cNvPr>
          <p:cNvSpPr/>
          <p:nvPr/>
        </p:nvSpPr>
        <p:spPr>
          <a:xfrm>
            <a:off x="2726362" y="2690037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65466085-3631-4559-A0B1-09C58D27BEC2}"/>
              </a:ext>
            </a:extLst>
          </p:cNvPr>
          <p:cNvSpPr/>
          <p:nvPr/>
        </p:nvSpPr>
        <p:spPr>
          <a:xfrm>
            <a:off x="2726362" y="4053710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AD03B8B2-6808-42DC-954E-654E67D37E81}"/>
              </a:ext>
            </a:extLst>
          </p:cNvPr>
          <p:cNvSpPr/>
          <p:nvPr/>
        </p:nvSpPr>
        <p:spPr>
          <a:xfrm>
            <a:off x="2726362" y="3144595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4E75CB15-7301-4350-BE0A-38C7D3D95C59}"/>
              </a:ext>
            </a:extLst>
          </p:cNvPr>
          <p:cNvSpPr/>
          <p:nvPr/>
        </p:nvSpPr>
        <p:spPr>
          <a:xfrm>
            <a:off x="2726362" y="3599153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8B58F84B-04AB-4086-AFCD-75EA4D170AF6}"/>
              </a:ext>
            </a:extLst>
          </p:cNvPr>
          <p:cNvSpPr/>
          <p:nvPr/>
        </p:nvSpPr>
        <p:spPr>
          <a:xfrm>
            <a:off x="4014157" y="2925192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DB19080-66F0-45BB-9D79-76F0F7B90CB0}"/>
              </a:ext>
            </a:extLst>
          </p:cNvPr>
          <p:cNvSpPr/>
          <p:nvPr/>
        </p:nvSpPr>
        <p:spPr>
          <a:xfrm>
            <a:off x="4014157" y="3379749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D016359E-4418-4C8D-B309-28D9862D06E2}"/>
              </a:ext>
            </a:extLst>
          </p:cNvPr>
          <p:cNvSpPr/>
          <p:nvPr/>
        </p:nvSpPr>
        <p:spPr>
          <a:xfrm>
            <a:off x="4014157" y="3834307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16CD7230-DE0E-428E-9CD2-81C6E8C5A905}"/>
              </a:ext>
            </a:extLst>
          </p:cNvPr>
          <p:cNvSpPr/>
          <p:nvPr/>
        </p:nvSpPr>
        <p:spPr>
          <a:xfrm>
            <a:off x="5048891" y="3403252"/>
            <a:ext cx="341676" cy="31147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E1752B1-8DE1-4839-A13E-0161138948F9}"/>
              </a:ext>
            </a:extLst>
          </p:cNvPr>
          <p:cNvCxnSpPr>
            <a:cxnSpLocks/>
            <a:stCxn id="58" idx="7"/>
            <a:endCxn id="63" idx="1"/>
          </p:cNvCxnSpPr>
          <p:nvPr/>
        </p:nvCxnSpPr>
        <p:spPr>
          <a:xfrm>
            <a:off x="1440130" y="2531744"/>
            <a:ext cx="1336269" cy="2039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BD4F09E4-66F4-4D63-8B71-1163CE159370}"/>
              </a:ext>
            </a:extLst>
          </p:cNvPr>
          <p:cNvCxnSpPr>
            <a:cxnSpLocks/>
            <a:stCxn id="58" idx="6"/>
            <a:endCxn id="65" idx="1"/>
          </p:cNvCxnSpPr>
          <p:nvPr/>
        </p:nvCxnSpPr>
        <p:spPr>
          <a:xfrm>
            <a:off x="1490167" y="2641867"/>
            <a:ext cx="1286232" cy="548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D387D550-82F7-4B50-88A5-D5BEBBA78177}"/>
              </a:ext>
            </a:extLst>
          </p:cNvPr>
          <p:cNvCxnSpPr>
            <a:cxnSpLocks/>
            <a:stCxn id="58" idx="6"/>
            <a:endCxn id="66" idx="1"/>
          </p:cNvCxnSpPr>
          <p:nvPr/>
        </p:nvCxnSpPr>
        <p:spPr>
          <a:xfrm>
            <a:off x="1490167" y="2641867"/>
            <a:ext cx="1286232" cy="1002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8E6D9FC4-C9C7-4978-8293-66BCE23AD53D}"/>
              </a:ext>
            </a:extLst>
          </p:cNvPr>
          <p:cNvCxnSpPr>
            <a:stCxn id="58" idx="5"/>
            <a:endCxn id="64" idx="1"/>
          </p:cNvCxnSpPr>
          <p:nvPr/>
        </p:nvCxnSpPr>
        <p:spPr>
          <a:xfrm>
            <a:off x="1440130" y="2751989"/>
            <a:ext cx="1336269" cy="1347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CBD5CE9-BD9F-4228-B238-3EAF7153C658}"/>
              </a:ext>
            </a:extLst>
          </p:cNvPr>
          <p:cNvCxnSpPr>
            <a:cxnSpLocks/>
            <a:stCxn id="60" idx="6"/>
            <a:endCxn id="63" idx="1"/>
          </p:cNvCxnSpPr>
          <p:nvPr/>
        </p:nvCxnSpPr>
        <p:spPr>
          <a:xfrm flipV="1">
            <a:off x="1490167" y="2735651"/>
            <a:ext cx="1286232" cy="360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4BCFEEE1-B560-4587-BD61-A1C4B6C7AE46}"/>
              </a:ext>
            </a:extLst>
          </p:cNvPr>
          <p:cNvCxnSpPr>
            <a:stCxn id="60" idx="6"/>
            <a:endCxn id="65" idx="1"/>
          </p:cNvCxnSpPr>
          <p:nvPr/>
        </p:nvCxnSpPr>
        <p:spPr>
          <a:xfrm>
            <a:off x="1490167" y="3096425"/>
            <a:ext cx="1286232" cy="93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B811A396-EC57-4FF2-9A28-26F2E5500721}"/>
              </a:ext>
            </a:extLst>
          </p:cNvPr>
          <p:cNvCxnSpPr>
            <a:stCxn id="60" idx="6"/>
            <a:endCxn id="66" idx="1"/>
          </p:cNvCxnSpPr>
          <p:nvPr/>
        </p:nvCxnSpPr>
        <p:spPr>
          <a:xfrm>
            <a:off x="1490167" y="3096425"/>
            <a:ext cx="1286232" cy="548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A61ADE5-E92F-4080-86C3-1F8B28B7801D}"/>
              </a:ext>
            </a:extLst>
          </p:cNvPr>
          <p:cNvCxnSpPr>
            <a:cxnSpLocks/>
            <a:stCxn id="60" idx="5"/>
            <a:endCxn id="64" idx="1"/>
          </p:cNvCxnSpPr>
          <p:nvPr/>
        </p:nvCxnSpPr>
        <p:spPr>
          <a:xfrm>
            <a:off x="1440130" y="3206547"/>
            <a:ext cx="1336269" cy="892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90D44A5B-D928-41FF-A718-420FD7B28A41}"/>
              </a:ext>
            </a:extLst>
          </p:cNvPr>
          <p:cNvCxnSpPr>
            <a:cxnSpLocks/>
            <a:stCxn id="61" idx="7"/>
            <a:endCxn id="63" idx="2"/>
          </p:cNvCxnSpPr>
          <p:nvPr/>
        </p:nvCxnSpPr>
        <p:spPr>
          <a:xfrm flipV="1">
            <a:off x="1440130" y="2845774"/>
            <a:ext cx="1286232" cy="595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CE49EE36-898E-4ADB-B63E-24CFCCF104C7}"/>
              </a:ext>
            </a:extLst>
          </p:cNvPr>
          <p:cNvCxnSpPr>
            <a:stCxn id="61" idx="6"/>
            <a:endCxn id="65" idx="2"/>
          </p:cNvCxnSpPr>
          <p:nvPr/>
        </p:nvCxnSpPr>
        <p:spPr>
          <a:xfrm flipV="1">
            <a:off x="1490167" y="3300332"/>
            <a:ext cx="1236195" cy="2506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5533E947-5A44-4FD6-B09E-AF9D1935CA81}"/>
              </a:ext>
            </a:extLst>
          </p:cNvPr>
          <p:cNvCxnSpPr>
            <a:cxnSpLocks/>
            <a:stCxn id="61" idx="6"/>
            <a:endCxn id="66" idx="2"/>
          </p:cNvCxnSpPr>
          <p:nvPr/>
        </p:nvCxnSpPr>
        <p:spPr>
          <a:xfrm>
            <a:off x="1490167" y="3550982"/>
            <a:ext cx="1236195" cy="203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66C56827-1BEC-40D9-92AA-D21A2F3A510C}"/>
              </a:ext>
            </a:extLst>
          </p:cNvPr>
          <p:cNvCxnSpPr>
            <a:stCxn id="61" idx="5"/>
            <a:endCxn id="64" idx="2"/>
          </p:cNvCxnSpPr>
          <p:nvPr/>
        </p:nvCxnSpPr>
        <p:spPr>
          <a:xfrm>
            <a:off x="1440130" y="3661104"/>
            <a:ext cx="1286232" cy="5483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C0BBABC-BF36-4AC5-BC34-22B1DC0DCE8C}"/>
              </a:ext>
            </a:extLst>
          </p:cNvPr>
          <p:cNvCxnSpPr>
            <a:stCxn id="59" idx="7"/>
            <a:endCxn id="63" idx="3"/>
          </p:cNvCxnSpPr>
          <p:nvPr/>
        </p:nvCxnSpPr>
        <p:spPr>
          <a:xfrm flipV="1">
            <a:off x="1440130" y="2955896"/>
            <a:ext cx="1336269" cy="928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8EED508F-79A4-4773-9FCC-577F224D50FC}"/>
              </a:ext>
            </a:extLst>
          </p:cNvPr>
          <p:cNvCxnSpPr>
            <a:cxnSpLocks/>
            <a:stCxn id="59" idx="7"/>
            <a:endCxn id="65" idx="2"/>
          </p:cNvCxnSpPr>
          <p:nvPr/>
        </p:nvCxnSpPr>
        <p:spPr>
          <a:xfrm flipV="1">
            <a:off x="1440130" y="3300332"/>
            <a:ext cx="1286232" cy="584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0BFDAEDF-C0D4-432B-AB74-32C8EB722BD7}"/>
              </a:ext>
            </a:extLst>
          </p:cNvPr>
          <p:cNvCxnSpPr>
            <a:cxnSpLocks/>
            <a:stCxn id="59" idx="6"/>
            <a:endCxn id="66" idx="2"/>
          </p:cNvCxnSpPr>
          <p:nvPr/>
        </p:nvCxnSpPr>
        <p:spPr>
          <a:xfrm flipV="1">
            <a:off x="1490167" y="3754890"/>
            <a:ext cx="1236195" cy="2399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EAA53165-323E-44D7-A5A9-B4B161FE315B}"/>
              </a:ext>
            </a:extLst>
          </p:cNvPr>
          <p:cNvCxnSpPr>
            <a:stCxn id="59" idx="6"/>
            <a:endCxn id="64" idx="3"/>
          </p:cNvCxnSpPr>
          <p:nvPr/>
        </p:nvCxnSpPr>
        <p:spPr>
          <a:xfrm>
            <a:off x="1490167" y="3994871"/>
            <a:ext cx="1286232" cy="3246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027913D7-F056-4EDC-9A3C-6700F6ED56A1}"/>
              </a:ext>
            </a:extLst>
          </p:cNvPr>
          <p:cNvCxnSpPr>
            <a:stCxn id="62" idx="7"/>
            <a:endCxn id="63" idx="2"/>
          </p:cNvCxnSpPr>
          <p:nvPr/>
        </p:nvCxnSpPr>
        <p:spPr>
          <a:xfrm flipV="1">
            <a:off x="1440130" y="2845774"/>
            <a:ext cx="1286232" cy="1504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90B8CE69-38C7-4FD4-A407-F2EFA88D32DD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 flipV="1">
            <a:off x="1490167" y="3300332"/>
            <a:ext cx="1236195" cy="1159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5C6A9CA0-3643-446B-B9D7-FD047FAAFC36}"/>
              </a:ext>
            </a:extLst>
          </p:cNvPr>
          <p:cNvCxnSpPr>
            <a:cxnSpLocks/>
            <a:stCxn id="62" idx="6"/>
            <a:endCxn id="66" idx="3"/>
          </p:cNvCxnSpPr>
          <p:nvPr/>
        </p:nvCxnSpPr>
        <p:spPr>
          <a:xfrm flipV="1">
            <a:off x="1490167" y="3865012"/>
            <a:ext cx="1286232" cy="5950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CAE322B2-38BE-4F5F-8A7B-93577291C76A}"/>
              </a:ext>
            </a:extLst>
          </p:cNvPr>
          <p:cNvCxnSpPr>
            <a:stCxn id="62" idx="6"/>
            <a:endCxn id="64" idx="3"/>
          </p:cNvCxnSpPr>
          <p:nvPr/>
        </p:nvCxnSpPr>
        <p:spPr>
          <a:xfrm flipV="1">
            <a:off x="1490167" y="4319569"/>
            <a:ext cx="1286232" cy="1405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57FD4E4D-7CAE-46E6-9DB0-E14BE1CB4341}"/>
              </a:ext>
            </a:extLst>
          </p:cNvPr>
          <p:cNvCxnSpPr>
            <a:cxnSpLocks/>
            <a:stCxn id="63" idx="6"/>
            <a:endCxn id="67" idx="2"/>
          </p:cNvCxnSpPr>
          <p:nvPr/>
        </p:nvCxnSpPr>
        <p:spPr>
          <a:xfrm>
            <a:off x="3068038" y="2845774"/>
            <a:ext cx="946119" cy="235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C8F9A905-877D-4C94-A513-8F2458840B04}"/>
              </a:ext>
            </a:extLst>
          </p:cNvPr>
          <p:cNvCxnSpPr>
            <a:cxnSpLocks/>
            <a:stCxn id="63" idx="6"/>
            <a:endCxn id="68" idx="2"/>
          </p:cNvCxnSpPr>
          <p:nvPr/>
        </p:nvCxnSpPr>
        <p:spPr>
          <a:xfrm>
            <a:off x="3068038" y="2845774"/>
            <a:ext cx="946119" cy="689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0B9F58F0-399A-457A-A04A-4826623D1B26}"/>
              </a:ext>
            </a:extLst>
          </p:cNvPr>
          <p:cNvCxnSpPr>
            <a:cxnSpLocks/>
            <a:stCxn id="63" idx="6"/>
            <a:endCxn id="69" idx="2"/>
          </p:cNvCxnSpPr>
          <p:nvPr/>
        </p:nvCxnSpPr>
        <p:spPr>
          <a:xfrm>
            <a:off x="3068038" y="2845774"/>
            <a:ext cx="946119" cy="1144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18F00B69-97BB-4CE2-819D-2940056BE181}"/>
              </a:ext>
            </a:extLst>
          </p:cNvPr>
          <p:cNvCxnSpPr>
            <a:stCxn id="65" idx="6"/>
            <a:endCxn id="67" idx="2"/>
          </p:cNvCxnSpPr>
          <p:nvPr/>
        </p:nvCxnSpPr>
        <p:spPr>
          <a:xfrm flipV="1">
            <a:off x="3068038" y="3080929"/>
            <a:ext cx="946119" cy="2194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6EC49FB3-5044-49C8-B430-7A6388FAC96D}"/>
              </a:ext>
            </a:extLst>
          </p:cNvPr>
          <p:cNvCxnSpPr>
            <a:cxnSpLocks/>
            <a:stCxn id="65" idx="6"/>
            <a:endCxn id="68" idx="2"/>
          </p:cNvCxnSpPr>
          <p:nvPr/>
        </p:nvCxnSpPr>
        <p:spPr>
          <a:xfrm>
            <a:off x="3068038" y="3300332"/>
            <a:ext cx="946119" cy="2351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AC3E42B6-3BB4-4759-8A46-D9BD724445EF}"/>
              </a:ext>
            </a:extLst>
          </p:cNvPr>
          <p:cNvCxnSpPr>
            <a:stCxn id="65" idx="6"/>
            <a:endCxn id="69" idx="2"/>
          </p:cNvCxnSpPr>
          <p:nvPr/>
        </p:nvCxnSpPr>
        <p:spPr>
          <a:xfrm>
            <a:off x="3068038" y="3300332"/>
            <a:ext cx="946119" cy="689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93673CC4-DCDA-4AD8-A279-6DEF19E3CBF9}"/>
              </a:ext>
            </a:extLst>
          </p:cNvPr>
          <p:cNvCxnSpPr>
            <a:stCxn id="66" idx="6"/>
            <a:endCxn id="67" idx="2"/>
          </p:cNvCxnSpPr>
          <p:nvPr/>
        </p:nvCxnSpPr>
        <p:spPr>
          <a:xfrm flipV="1">
            <a:off x="3068038" y="3080929"/>
            <a:ext cx="946119" cy="6739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8E06A9AF-CD77-4787-AE7A-D284B160DF99}"/>
              </a:ext>
            </a:extLst>
          </p:cNvPr>
          <p:cNvCxnSpPr>
            <a:stCxn id="66" idx="6"/>
            <a:endCxn id="68" idx="2"/>
          </p:cNvCxnSpPr>
          <p:nvPr/>
        </p:nvCxnSpPr>
        <p:spPr>
          <a:xfrm flipV="1">
            <a:off x="3068038" y="3535486"/>
            <a:ext cx="946119" cy="219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2F2E73BA-850F-4837-BDDB-449A8CA1C36F}"/>
              </a:ext>
            </a:extLst>
          </p:cNvPr>
          <p:cNvCxnSpPr>
            <a:stCxn id="66" idx="6"/>
            <a:endCxn id="69" idx="2"/>
          </p:cNvCxnSpPr>
          <p:nvPr/>
        </p:nvCxnSpPr>
        <p:spPr>
          <a:xfrm>
            <a:off x="3068038" y="3754890"/>
            <a:ext cx="946119" cy="2351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A70BD7B6-2B16-4CAC-B311-F2F1545BBC3B}"/>
              </a:ext>
            </a:extLst>
          </p:cNvPr>
          <p:cNvCxnSpPr>
            <a:stCxn id="64" idx="6"/>
            <a:endCxn id="67" idx="2"/>
          </p:cNvCxnSpPr>
          <p:nvPr/>
        </p:nvCxnSpPr>
        <p:spPr>
          <a:xfrm flipV="1">
            <a:off x="3068038" y="3080929"/>
            <a:ext cx="946119" cy="1128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4DD5C585-C2A1-4EDF-AFA6-FC738A1A26AB}"/>
              </a:ext>
            </a:extLst>
          </p:cNvPr>
          <p:cNvCxnSpPr>
            <a:stCxn id="64" idx="6"/>
            <a:endCxn id="68" idx="2"/>
          </p:cNvCxnSpPr>
          <p:nvPr/>
        </p:nvCxnSpPr>
        <p:spPr>
          <a:xfrm flipV="1">
            <a:off x="3068038" y="3535486"/>
            <a:ext cx="946119" cy="6739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7A4CBB6E-D0AB-482D-863D-439A03D1B80B}"/>
              </a:ext>
            </a:extLst>
          </p:cNvPr>
          <p:cNvCxnSpPr>
            <a:stCxn id="64" idx="6"/>
            <a:endCxn id="69" idx="2"/>
          </p:cNvCxnSpPr>
          <p:nvPr/>
        </p:nvCxnSpPr>
        <p:spPr>
          <a:xfrm flipV="1">
            <a:off x="3068038" y="3990044"/>
            <a:ext cx="946119" cy="2194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17A44F5B-7173-4941-93C3-DAFF0CA2A526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>
            <a:off x="4355833" y="3080929"/>
            <a:ext cx="693058" cy="478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88E06CC1-37E8-4085-ACE0-1211E83C8C35}"/>
              </a:ext>
            </a:extLst>
          </p:cNvPr>
          <p:cNvCxnSpPr>
            <a:stCxn id="68" idx="6"/>
            <a:endCxn id="70" idx="2"/>
          </p:cNvCxnSpPr>
          <p:nvPr/>
        </p:nvCxnSpPr>
        <p:spPr>
          <a:xfrm>
            <a:off x="4355833" y="3535486"/>
            <a:ext cx="693058" cy="23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3592B929-1529-44DE-98F8-B8A9A66F9C93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 flipV="1">
            <a:off x="4355833" y="3558989"/>
            <a:ext cx="693058" cy="431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68385E30-6658-4A4D-8C55-271CB7FF439A}"/>
              </a:ext>
            </a:extLst>
          </p:cNvPr>
          <p:cNvSpPr txBox="1"/>
          <p:nvPr/>
        </p:nvSpPr>
        <p:spPr>
          <a:xfrm>
            <a:off x="804442" y="4652501"/>
            <a:ext cx="1029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Dense</a:t>
            </a:r>
            <a:br>
              <a:rPr lang="en-US" altLang="zh-TW" sz="1600" dirty="0"/>
            </a:br>
            <a:r>
              <a:rPr lang="en-US" altLang="zh-TW" sz="1600" dirty="0"/>
              <a:t>128</a:t>
            </a: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FDE49A9C-F537-4155-94B1-7078D20BE162}"/>
              </a:ext>
            </a:extLst>
          </p:cNvPr>
          <p:cNvSpPr txBox="1"/>
          <p:nvPr/>
        </p:nvSpPr>
        <p:spPr>
          <a:xfrm>
            <a:off x="2376480" y="4565795"/>
            <a:ext cx="1029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Dense</a:t>
            </a:r>
            <a:br>
              <a:rPr lang="en-US" altLang="zh-TW" sz="1600" dirty="0"/>
            </a:br>
            <a:r>
              <a:rPr lang="en-US" altLang="zh-TW" sz="1600" dirty="0"/>
              <a:t>64</a:t>
            </a:r>
            <a:endParaRPr lang="zh-TW" altLang="en-US" sz="1600" dirty="0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64657698-8152-48C8-B2BE-6C74B399E9E2}"/>
              </a:ext>
            </a:extLst>
          </p:cNvPr>
          <p:cNvSpPr txBox="1"/>
          <p:nvPr/>
        </p:nvSpPr>
        <p:spPr>
          <a:xfrm>
            <a:off x="3687159" y="4547309"/>
            <a:ext cx="1029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Dense</a:t>
            </a:r>
            <a:br>
              <a:rPr lang="en-US" altLang="zh-TW" sz="1600" dirty="0"/>
            </a:br>
            <a:r>
              <a:rPr lang="en-US" altLang="zh-TW" sz="1600" dirty="0"/>
              <a:t>32</a:t>
            </a:r>
            <a:endParaRPr lang="zh-TW" altLang="en-US" sz="1600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4B23C2F-59CE-4624-B65C-1CA7C5AF6581}"/>
              </a:ext>
            </a:extLst>
          </p:cNvPr>
          <p:cNvSpPr txBox="1"/>
          <p:nvPr/>
        </p:nvSpPr>
        <p:spPr>
          <a:xfrm>
            <a:off x="4723095" y="3952917"/>
            <a:ext cx="1029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Dense</a:t>
            </a:r>
          </a:p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A3436A94-2143-44AD-87C0-9D45CDAFFED5}"/>
              </a:ext>
            </a:extLst>
          </p:cNvPr>
          <p:cNvSpPr txBox="1"/>
          <p:nvPr/>
        </p:nvSpPr>
        <p:spPr>
          <a:xfrm>
            <a:off x="844876" y="1940299"/>
            <a:ext cx="1029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輸入層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4180DABE-9D92-4DAD-B9C5-784CC82F0C96}"/>
              </a:ext>
            </a:extLst>
          </p:cNvPr>
          <p:cNvSpPr txBox="1"/>
          <p:nvPr/>
        </p:nvSpPr>
        <p:spPr>
          <a:xfrm>
            <a:off x="4692657" y="1941528"/>
            <a:ext cx="1029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輸出層</a:t>
            </a: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F45710DF-D913-44F2-A3D6-DF51220F9C44}"/>
              </a:ext>
            </a:extLst>
          </p:cNvPr>
          <p:cNvSpPr txBox="1"/>
          <p:nvPr/>
        </p:nvSpPr>
        <p:spPr>
          <a:xfrm>
            <a:off x="3026210" y="1940105"/>
            <a:ext cx="1029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隱藏層</a:t>
            </a:r>
          </a:p>
        </p:txBody>
      </p:sp>
      <p:pic>
        <p:nvPicPr>
          <p:cNvPr id="6" name="圖片 5" descr="一張含有 地圖, 文字 的圖片&#10;&#10;自動產生的描述">
            <a:extLst>
              <a:ext uri="{FF2B5EF4-FFF2-40B4-BE49-F238E27FC236}">
                <a16:creationId xmlns:a16="http://schemas.microsoft.com/office/drawing/2014/main" id="{3AB6EFFC-1D3C-46B3-AAFD-DFA8FCE7D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93" y="1932236"/>
            <a:ext cx="4593265" cy="30476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ECD790-AA12-4773-96D6-0D2B54593B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t="86022" r="61465"/>
          <a:stretch/>
        </p:blipFill>
        <p:spPr>
          <a:xfrm>
            <a:off x="7018114" y="5088058"/>
            <a:ext cx="4227371" cy="801155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CF7D981-FA74-4240-86F9-A0E57D0E5BE0}"/>
              </a:ext>
            </a:extLst>
          </p:cNvPr>
          <p:cNvCxnSpPr>
            <a:cxnSpLocks/>
          </p:cNvCxnSpPr>
          <p:nvPr/>
        </p:nvCxnSpPr>
        <p:spPr>
          <a:xfrm>
            <a:off x="10334548" y="5739923"/>
            <a:ext cx="9109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61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A3A4F-14C3-47B5-BF20-7569653D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模型建置：預測</a:t>
            </a:r>
            <a:r>
              <a:rPr lang="en-US" altLang="zh-TW" dirty="0">
                <a:latin typeface="+mj-ea"/>
              </a:rPr>
              <a:t>Level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1</a:t>
            </a:r>
            <a:r>
              <a:rPr lang="zh-TW" altLang="en-US" dirty="0">
                <a:latin typeface="+mj-ea"/>
              </a:rPr>
              <a:t>首週</a:t>
            </a:r>
            <a:r>
              <a:rPr lang="zh-TW" altLang="en-US" dirty="0"/>
              <a:t>票房金額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AEC69-3566-4347-8470-A0CEC5C9E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                梯度提升決策樹</a:t>
            </a:r>
            <a:r>
              <a:rPr lang="en-US" altLang="zh-TW" b="1" dirty="0"/>
              <a:t>(</a:t>
            </a:r>
            <a:r>
              <a:rPr lang="en-US" altLang="zh-TW" b="1" dirty="0" err="1"/>
              <a:t>GBDT+gblinear</a:t>
            </a:r>
            <a:r>
              <a:rPr lang="en-US" altLang="zh-TW" b="1" dirty="0"/>
              <a:t>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65733A-5F1E-47CA-B084-C41A43251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472B937-3440-45AF-A8FD-45A2E2847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1" y="2009061"/>
            <a:ext cx="4823878" cy="320067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4E65985-E014-459A-BD5C-10105BFD1564}"/>
              </a:ext>
            </a:extLst>
          </p:cNvPr>
          <p:cNvGrpSpPr/>
          <p:nvPr/>
        </p:nvGrpSpPr>
        <p:grpSpPr>
          <a:xfrm>
            <a:off x="1271346" y="5319914"/>
            <a:ext cx="3666808" cy="654750"/>
            <a:chOff x="158744" y="5299610"/>
            <a:chExt cx="3666808" cy="654750"/>
          </a:xfrm>
        </p:grpSpPr>
        <p:pic>
          <p:nvPicPr>
            <p:cNvPr id="11" name="圖片 10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1F601491-0D73-46AA-9C7F-2C903332E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608" r="55051" b="603"/>
            <a:stretch/>
          </p:blipFill>
          <p:spPr>
            <a:xfrm>
              <a:off x="158744" y="5299610"/>
              <a:ext cx="3666808" cy="654117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E3AD1104-1E59-45D8-B877-7A69F153F713}"/>
                </a:ext>
              </a:extLst>
            </p:cNvPr>
            <p:cNvCxnSpPr>
              <a:cxnSpLocks/>
            </p:cNvCxnSpPr>
            <p:nvPr/>
          </p:nvCxnSpPr>
          <p:spPr>
            <a:xfrm>
              <a:off x="2403528" y="5954360"/>
              <a:ext cx="91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圖片 13" descr="一張含有 畫畫, 盤, 光 的圖片&#10;&#10;自動產生的描述">
            <a:extLst>
              <a:ext uri="{FF2B5EF4-FFF2-40B4-BE49-F238E27FC236}">
                <a16:creationId xmlns:a16="http://schemas.microsoft.com/office/drawing/2014/main" id="{2552C209-413B-4980-A64D-B921C0CDE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5" y="1155206"/>
            <a:ext cx="1358777" cy="522863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FB0EC41-4FD6-42B0-91FD-A2F3C9961E8A}"/>
              </a:ext>
            </a:extLst>
          </p:cNvPr>
          <p:cNvGrpSpPr/>
          <p:nvPr/>
        </p:nvGrpSpPr>
        <p:grpSpPr>
          <a:xfrm>
            <a:off x="6815074" y="1881725"/>
            <a:ext cx="4105580" cy="3765247"/>
            <a:chOff x="7439875" y="1721153"/>
            <a:chExt cx="4105580" cy="376524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FC646C53-6EFF-4793-BE71-BF14D5C4AE3A}"/>
                </a:ext>
              </a:extLst>
            </p:cNvPr>
            <p:cNvGrpSpPr/>
            <p:nvPr/>
          </p:nvGrpSpPr>
          <p:grpSpPr>
            <a:xfrm>
              <a:off x="7439875" y="4617427"/>
              <a:ext cx="4105580" cy="868973"/>
              <a:chOff x="8052414" y="5294062"/>
              <a:chExt cx="3666808" cy="755246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1E943607-5C69-4986-A8F4-3B08D4300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3346" r="8819"/>
              <a:stretch/>
            </p:blipFill>
            <p:spPr>
              <a:xfrm>
                <a:off x="8052414" y="5294062"/>
                <a:ext cx="3666808" cy="725488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23C49AC-8C40-4FBB-B20B-1144873B63F4}"/>
                  </a:ext>
                </a:extLst>
              </p:cNvPr>
              <p:cNvSpPr/>
              <p:nvPr/>
            </p:nvSpPr>
            <p:spPr>
              <a:xfrm>
                <a:off x="8885750" y="5679976"/>
                <a:ext cx="902722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34FA055D-A559-4330-B4F9-8E69F773A37F}"/>
                </a:ext>
              </a:extLst>
            </p:cNvPr>
            <p:cNvGrpSpPr/>
            <p:nvPr/>
          </p:nvGrpSpPr>
          <p:grpSpPr>
            <a:xfrm>
              <a:off x="8620091" y="1721153"/>
              <a:ext cx="1745147" cy="2943044"/>
              <a:chOff x="8839740" y="1493403"/>
              <a:chExt cx="1745147" cy="2943044"/>
            </a:xfrm>
          </p:grpSpPr>
          <p:pic>
            <p:nvPicPr>
              <p:cNvPr id="7" name="圖片 6" descr="一張含有 建築物, 男人, 坐, 紅色 的圖片&#10;&#10;自動產生的描述">
                <a:extLst>
                  <a:ext uri="{FF2B5EF4-FFF2-40B4-BE49-F238E27FC236}">
                    <a16:creationId xmlns:a16="http://schemas.microsoft.com/office/drawing/2014/main" id="{DFE3868A-461B-420D-8E23-1FF329C13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6614" y="1919038"/>
                <a:ext cx="1678273" cy="2517409"/>
              </a:xfrm>
              <a:prstGeom prst="rect">
                <a:avLst/>
              </a:prstGeom>
            </p:spPr>
          </p:pic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CB4A10D-8B32-4898-9828-EC5FE1DA98BA}"/>
                  </a:ext>
                </a:extLst>
              </p:cNvPr>
              <p:cNvSpPr txBox="1"/>
              <p:nvPr/>
            </p:nvSpPr>
            <p:spPr>
              <a:xfrm>
                <a:off x="8839740" y="1493403"/>
                <a:ext cx="1745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$137,728,787</a:t>
                </a:r>
                <a:endParaRPr lang="zh-TW" altLang="en-US" dirty="0"/>
              </a:p>
            </p:txBody>
          </p:sp>
        </p:grp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75CA35F-1A84-4971-96EB-655021FB3DDA}"/>
              </a:ext>
            </a:extLst>
          </p:cNvPr>
          <p:cNvSpPr txBox="1"/>
          <p:nvPr/>
        </p:nvSpPr>
        <p:spPr>
          <a:xfrm>
            <a:off x="6083770" y="5849417"/>
            <a:ext cx="60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/>
              <a:t>Source</a:t>
            </a:r>
            <a:r>
              <a:rPr lang="zh-TW" altLang="en-US" sz="1400" dirty="0"/>
              <a:t>：</a:t>
            </a:r>
            <a:r>
              <a:rPr lang="en-US" altLang="zh-TW" sz="1400" dirty="0">
                <a:hlinkClick r:id="rId8"/>
              </a:rPr>
              <a:t>https://www.themoviedb.org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398111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D43F70D-B832-470E-A2CE-8229D1E6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團隊介紹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3C59F3-E4E5-442F-9B50-37CCAC2331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5599D52-FF36-4B9D-8D99-73A8F586F0A2}"/>
              </a:ext>
            </a:extLst>
          </p:cNvPr>
          <p:cNvGrpSpPr/>
          <p:nvPr/>
        </p:nvGrpSpPr>
        <p:grpSpPr>
          <a:xfrm>
            <a:off x="774002" y="1225810"/>
            <a:ext cx="3253340" cy="4811353"/>
            <a:chOff x="423805" y="1227415"/>
            <a:chExt cx="3253340" cy="481135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C6BA720-8A5F-4058-8824-27BDEF72A620}"/>
                </a:ext>
              </a:extLst>
            </p:cNvPr>
            <p:cNvSpPr/>
            <p:nvPr/>
          </p:nvSpPr>
          <p:spPr>
            <a:xfrm>
              <a:off x="423805" y="3151193"/>
              <a:ext cx="3253340" cy="2887575"/>
            </a:xfrm>
            <a:prstGeom prst="rect">
              <a:avLst/>
            </a:prstGeom>
            <a:noFill/>
            <a:ln w="38100">
              <a:solidFill>
                <a:srgbClr val="38373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圓角矩形 27">
              <a:extLst>
                <a:ext uri="{FF2B5EF4-FFF2-40B4-BE49-F238E27FC236}">
                  <a16:creationId xmlns:a16="http://schemas.microsoft.com/office/drawing/2014/main" id="{4542A3B3-D9CC-4413-B7D0-5C70B9716B08}"/>
                </a:ext>
              </a:extLst>
            </p:cNvPr>
            <p:cNvSpPr/>
            <p:nvPr/>
          </p:nvSpPr>
          <p:spPr>
            <a:xfrm>
              <a:off x="1261203" y="1227415"/>
              <a:ext cx="1800000" cy="2160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6C5F142F-BB01-4031-8238-4EA473765B1D}"/>
                </a:ext>
              </a:extLst>
            </p:cNvPr>
            <p:cNvSpPr txBox="1"/>
            <p:nvPr/>
          </p:nvSpPr>
          <p:spPr>
            <a:xfrm>
              <a:off x="635093" y="4335098"/>
              <a:ext cx="275329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b="1" dirty="0"/>
                <a:t>網路爬蟲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600" dirty="0"/>
                <a:t>Hadoop</a:t>
              </a:r>
              <a:r>
                <a:rPr lang="zh-TW" altLang="zh-TW" sz="1600" dirty="0"/>
                <a:t>系統架構建置</a:t>
              </a:r>
              <a:endParaRPr lang="en-US" altLang="zh-TW" sz="16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0651DAC-8F72-4B81-BA82-25BEF2BF91DE}"/>
                </a:ext>
              </a:extLst>
            </p:cNvPr>
            <p:cNvSpPr txBox="1"/>
            <p:nvPr/>
          </p:nvSpPr>
          <p:spPr>
            <a:xfrm>
              <a:off x="1261203" y="3774080"/>
              <a:ext cx="2184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/>
                <a:t>組員：柯壬主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FED7D36-237F-4F72-A976-0FE4AE59F19F}"/>
              </a:ext>
            </a:extLst>
          </p:cNvPr>
          <p:cNvGrpSpPr/>
          <p:nvPr/>
        </p:nvGrpSpPr>
        <p:grpSpPr>
          <a:xfrm>
            <a:off x="4397435" y="1216481"/>
            <a:ext cx="3253340" cy="4820683"/>
            <a:chOff x="4397435" y="1216481"/>
            <a:chExt cx="3253340" cy="482068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94CC5B1-FB52-4E9A-B8D0-8F1C25ACFF88}"/>
                </a:ext>
              </a:extLst>
            </p:cNvPr>
            <p:cNvSpPr/>
            <p:nvPr/>
          </p:nvSpPr>
          <p:spPr>
            <a:xfrm>
              <a:off x="4397435" y="3149589"/>
              <a:ext cx="3253340" cy="2887575"/>
            </a:xfrm>
            <a:prstGeom prst="rect">
              <a:avLst/>
            </a:prstGeom>
            <a:noFill/>
            <a:ln w="38100">
              <a:solidFill>
                <a:srgbClr val="38373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圓角矩形 44">
              <a:extLst>
                <a:ext uri="{FF2B5EF4-FFF2-40B4-BE49-F238E27FC236}">
                  <a16:creationId xmlns:a16="http://schemas.microsoft.com/office/drawing/2014/main" id="{4A835559-EE7D-4889-8C93-BFE1DCEEA269}"/>
                </a:ext>
              </a:extLst>
            </p:cNvPr>
            <p:cNvSpPr/>
            <p:nvPr/>
          </p:nvSpPr>
          <p:spPr>
            <a:xfrm>
              <a:off x="5225502" y="1216481"/>
              <a:ext cx="1800000" cy="2160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696EDAA7-364B-4693-9D7F-C950C32A30B7}"/>
                </a:ext>
              </a:extLst>
            </p:cNvPr>
            <p:cNvSpPr txBox="1"/>
            <p:nvPr/>
          </p:nvSpPr>
          <p:spPr>
            <a:xfrm>
              <a:off x="4658921" y="4333493"/>
              <a:ext cx="270309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/>
                <a:t>資料</a:t>
              </a:r>
              <a:r>
                <a:rPr lang="zh-TW" altLang="zh-TW" sz="1600" b="1" dirty="0"/>
                <a:t>視覺化</a:t>
              </a:r>
              <a:endParaRPr lang="en-US" altLang="zh-TW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dirty="0"/>
                <a:t>網路爬蟲</a:t>
              </a:r>
              <a:endParaRPr lang="en-US" altLang="zh-TW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600" dirty="0"/>
                <a:t>Hadoop</a:t>
              </a:r>
              <a:r>
                <a:rPr lang="zh-TW" altLang="zh-TW" sz="1600" dirty="0"/>
                <a:t>系統架構建置</a:t>
              </a:r>
              <a:endParaRPr lang="zh-TW" altLang="en-US" sz="1600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5BF58A9F-FA43-47B4-A967-6438FD7AEF65}"/>
                </a:ext>
              </a:extLst>
            </p:cNvPr>
            <p:cNvSpPr txBox="1"/>
            <p:nvPr/>
          </p:nvSpPr>
          <p:spPr>
            <a:xfrm>
              <a:off x="5177082" y="3774217"/>
              <a:ext cx="2184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/>
                <a:t>組員：林挺嘉</a:t>
              </a:r>
            </a:p>
          </p:txBody>
        </p:sp>
        <p:pic>
          <p:nvPicPr>
            <p:cNvPr id="40" name="Picture 2" descr="C:\Users\laker\OneDrive\桌面\新增資料夾\666.jpg">
              <a:extLst>
                <a:ext uri="{FF2B5EF4-FFF2-40B4-BE49-F238E27FC236}">
                  <a16:creationId xmlns:a16="http://schemas.microsoft.com/office/drawing/2014/main" id="{895A9613-02ED-4D51-9652-C84B947DB13D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80613" y="3723287"/>
              <a:ext cx="540000" cy="540000"/>
            </a:xfrm>
            <a:prstGeom prst="rect">
              <a:avLst/>
            </a:prstGeom>
            <a:noFill/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05E0B5B-84CF-4953-BDF4-8508F903D225}"/>
              </a:ext>
            </a:extLst>
          </p:cNvPr>
          <p:cNvGrpSpPr/>
          <p:nvPr/>
        </p:nvGrpSpPr>
        <p:grpSpPr>
          <a:xfrm>
            <a:off x="7965834" y="1207149"/>
            <a:ext cx="3253340" cy="4830014"/>
            <a:chOff x="8372668" y="1207149"/>
            <a:chExt cx="3253340" cy="483001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C166F29-70B3-4727-9554-E0B5FA6B1B12}"/>
                </a:ext>
              </a:extLst>
            </p:cNvPr>
            <p:cNvSpPr/>
            <p:nvPr/>
          </p:nvSpPr>
          <p:spPr>
            <a:xfrm>
              <a:off x="8372668" y="3149588"/>
              <a:ext cx="3253340" cy="2887575"/>
            </a:xfrm>
            <a:prstGeom prst="rect">
              <a:avLst/>
            </a:prstGeom>
            <a:noFill/>
            <a:ln w="38100">
              <a:solidFill>
                <a:srgbClr val="38373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圓角矩形 37">
              <a:extLst>
                <a:ext uri="{FF2B5EF4-FFF2-40B4-BE49-F238E27FC236}">
                  <a16:creationId xmlns:a16="http://schemas.microsoft.com/office/drawing/2014/main" id="{8FB70B60-0FE1-493C-BB98-C9096074D9D0}"/>
                </a:ext>
              </a:extLst>
            </p:cNvPr>
            <p:cNvSpPr/>
            <p:nvPr/>
          </p:nvSpPr>
          <p:spPr>
            <a:xfrm>
              <a:off x="9210066" y="1207149"/>
              <a:ext cx="1800000" cy="2160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A3EC0FE-51ED-4E9D-AB24-EF63FB7D6CA9}"/>
                </a:ext>
              </a:extLst>
            </p:cNvPr>
            <p:cNvSpPr txBox="1"/>
            <p:nvPr/>
          </p:nvSpPr>
          <p:spPr>
            <a:xfrm>
              <a:off x="8634155" y="4333493"/>
              <a:ext cx="270309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/>
                <a:t>資料</a:t>
              </a:r>
              <a:r>
                <a:rPr lang="zh-TW" altLang="zh-TW" sz="1600" b="1" dirty="0"/>
                <a:t>視覺化</a:t>
              </a:r>
              <a:endParaRPr lang="en-US" altLang="zh-TW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1600" dirty="0"/>
                <a:t>網路爬蟲</a:t>
              </a:r>
              <a:endParaRPr lang="en-US" altLang="zh-TW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1600" dirty="0"/>
                <a:t>Hadoop</a:t>
              </a:r>
              <a:r>
                <a:rPr lang="zh-TW" altLang="zh-TW" sz="1600" dirty="0"/>
                <a:t>系統架構建置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82BA729-6F1C-47FB-8520-49B53ABCD26D}"/>
                </a:ext>
              </a:extLst>
            </p:cNvPr>
            <p:cNvSpPr txBox="1"/>
            <p:nvPr/>
          </p:nvSpPr>
          <p:spPr>
            <a:xfrm>
              <a:off x="9152315" y="3775991"/>
              <a:ext cx="2184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/>
                <a:t>組員：陳冠亨</a:t>
              </a:r>
            </a:p>
          </p:txBody>
        </p:sp>
        <p:pic>
          <p:nvPicPr>
            <p:cNvPr id="41" name="Picture 2" descr="C:\Users\laker\OneDrive\桌面\新增資料夾\666.jpg">
              <a:extLst>
                <a:ext uri="{FF2B5EF4-FFF2-40B4-BE49-F238E27FC236}">
                  <a16:creationId xmlns:a16="http://schemas.microsoft.com/office/drawing/2014/main" id="{C45C4C71-73BA-4C57-97A2-BC51F3C7EA29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70066" y="3723287"/>
              <a:ext cx="540000" cy="540000"/>
            </a:xfrm>
            <a:prstGeom prst="rect">
              <a:avLst/>
            </a:prstGeom>
            <a:noFill/>
          </p:spPr>
        </p:pic>
      </p:grpSp>
      <p:pic>
        <p:nvPicPr>
          <p:cNvPr id="42" name="Picture 2" descr="C:\Users\laker\OneDrive\桌面\新增資料夾\666.jpg">
            <a:extLst>
              <a:ext uri="{FF2B5EF4-FFF2-40B4-BE49-F238E27FC236}">
                <a16:creationId xmlns:a16="http://schemas.microsoft.com/office/drawing/2014/main" id="{8C9DC9FD-9D78-4D9F-ACDF-A0A72C80F04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354" y="3658951"/>
            <a:ext cx="540000" cy="540000"/>
          </a:xfrm>
          <a:prstGeom prst="rect">
            <a:avLst/>
          </a:prstGeom>
          <a:noFill/>
        </p:spPr>
      </p:pic>
      <p:sp>
        <p:nvSpPr>
          <p:cNvPr id="43" name="圓角矩形 16">
            <a:extLst>
              <a:ext uri="{FF2B5EF4-FFF2-40B4-BE49-F238E27FC236}">
                <a16:creationId xmlns:a16="http://schemas.microsoft.com/office/drawing/2014/main" id="{9CF7863F-553E-4194-80E6-6B68D812B300}"/>
              </a:ext>
            </a:extLst>
          </p:cNvPr>
          <p:cNvSpPr/>
          <p:nvPr/>
        </p:nvSpPr>
        <p:spPr>
          <a:xfrm>
            <a:off x="1426354" y="1399598"/>
            <a:ext cx="1800000" cy="2160000"/>
          </a:xfrm>
          <a:prstGeom prst="roundRect">
            <a:avLst/>
          </a:prstGeom>
          <a:blipFill dpi="0" rotWithShape="1">
            <a:blip r:embed="rId4" cstate="print"/>
            <a:srcRect/>
            <a:stretch>
              <a:fillRect l="1000" r="1000"/>
            </a:stretch>
          </a:blip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圓角矩形 39">
            <a:extLst>
              <a:ext uri="{FF2B5EF4-FFF2-40B4-BE49-F238E27FC236}">
                <a16:creationId xmlns:a16="http://schemas.microsoft.com/office/drawing/2014/main" id="{91D15075-8008-439C-A7F3-2545013AAC17}"/>
              </a:ext>
            </a:extLst>
          </p:cNvPr>
          <p:cNvSpPr/>
          <p:nvPr/>
        </p:nvSpPr>
        <p:spPr>
          <a:xfrm>
            <a:off x="4910443" y="1406164"/>
            <a:ext cx="1882243" cy="2160000"/>
          </a:xfrm>
          <a:prstGeom prst="roundRect">
            <a:avLst/>
          </a:prstGeom>
          <a:blipFill dpi="0" rotWithShape="1">
            <a:blip r:embed="rId5" cstate="print"/>
            <a:srcRect/>
            <a:stretch>
              <a:fillRect l="1000" t="-7000" r="1000" b="1000"/>
            </a:stretch>
          </a:blip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圓角矩形 46">
            <a:extLst>
              <a:ext uri="{FF2B5EF4-FFF2-40B4-BE49-F238E27FC236}">
                <a16:creationId xmlns:a16="http://schemas.microsoft.com/office/drawing/2014/main" id="{6B390788-9AF7-441F-9806-78A07B80C531}"/>
              </a:ext>
            </a:extLst>
          </p:cNvPr>
          <p:cNvSpPr/>
          <p:nvPr/>
        </p:nvSpPr>
        <p:spPr>
          <a:xfrm>
            <a:off x="8659400" y="1446030"/>
            <a:ext cx="1768455" cy="2120134"/>
          </a:xfrm>
          <a:prstGeom prst="roundRect">
            <a:avLst/>
          </a:prstGeom>
          <a:blipFill dpi="0" rotWithShape="1">
            <a:blip r:embed="rId6" cstate="print"/>
            <a:srcRect/>
            <a:stretch>
              <a:fillRect l="-17000" t="-1000" r="-7000" b="-26000"/>
            </a:stretch>
          </a:blip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943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A1DFE-FEAC-481E-B3DA-245A9354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3CC55C-F165-49EF-898F-B9E13F498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Part 07</a:t>
            </a:r>
          </a:p>
        </p:txBody>
      </p:sp>
    </p:spTree>
    <p:extLst>
      <p:ext uri="{BB962C8B-B14F-4D97-AF65-F5344CB8AC3E}">
        <p14:creationId xmlns:p14="http://schemas.microsoft.com/office/powerpoint/2010/main" val="703428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CC24D-93EC-4DDC-BD08-B2425ACD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專案成果與商業應用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81B888B-106B-42CB-B88F-92777812B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+mj-ea"/>
                <a:ea typeface="+mj-ea"/>
              </a:rPr>
              <a:t>提供投資者與電影製片業者</a:t>
            </a:r>
            <a:r>
              <a:rPr lang="zh-TW" altLang="en-US" b="1" dirty="0">
                <a:latin typeface="+mj-ea"/>
                <a:ea typeface="+mj-ea"/>
              </a:rPr>
              <a:t>票房價格落點</a:t>
            </a:r>
            <a:endParaRPr lang="en-US" altLang="zh-TW" b="1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+mj-ea"/>
                <a:ea typeface="+mj-ea"/>
              </a:rPr>
              <a:t>由分類模型中，可看出各價格區段的重要區分特徵：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預告片評論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</a:rPr>
              <a:t>演員</a:t>
            </a:r>
            <a:endParaRPr lang="en-US" altLang="zh-TW" dirty="0">
              <a:latin typeface="+mj-ea"/>
              <a:ea typeface="+mj-ea"/>
            </a:endParaRPr>
          </a:p>
          <a:p>
            <a:pPr marL="971550" lvl="1" indent="-514350">
              <a:buFont typeface="+mj-lt"/>
              <a:buAutoNum type="arabicParenR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DB9F274-B69D-479E-A11D-7C8BD15D3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</p:spTree>
    <p:extLst>
      <p:ext uri="{BB962C8B-B14F-4D97-AF65-F5344CB8AC3E}">
        <p14:creationId xmlns:p14="http://schemas.microsoft.com/office/powerpoint/2010/main" val="3031994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CC24D-93EC-4DDC-BD08-B2425ACD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專案成果與商業應用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81B888B-106B-42CB-B88F-92777812B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+mj-ea"/>
              </a:rPr>
              <a:t>提供投資者與電影製片業者票房價格落點</a:t>
            </a:r>
            <a:endParaRPr lang="en-US" altLang="zh-TW" dirty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+mj-ea"/>
                <a:ea typeface="+mj-ea"/>
              </a:rPr>
              <a:t>由分類模型中，可看出</a:t>
            </a:r>
            <a:r>
              <a:rPr lang="zh-TW" altLang="en-US" b="1" dirty="0">
                <a:latin typeface="+mj-ea"/>
                <a:ea typeface="+mj-ea"/>
              </a:rPr>
              <a:t>各價格區段</a:t>
            </a:r>
            <a:r>
              <a:rPr lang="zh-TW" altLang="en-US" dirty="0">
                <a:latin typeface="+mj-ea"/>
                <a:ea typeface="+mj-ea"/>
              </a:rPr>
              <a:t>的重要區分特徵：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預告片評論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</a:rPr>
              <a:t>演員</a:t>
            </a:r>
            <a:endParaRPr lang="en-US" altLang="zh-TW" dirty="0">
              <a:latin typeface="+mj-ea"/>
              <a:ea typeface="+mj-ea"/>
            </a:endParaRPr>
          </a:p>
          <a:p>
            <a:pPr marL="971550" lvl="1" indent="-514350">
              <a:buFont typeface="+mj-lt"/>
              <a:buAutoNum type="arabicParenR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DB9F274-B69D-479E-A11D-7C8BD15D3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</p:spTree>
    <p:extLst>
      <p:ext uri="{BB962C8B-B14F-4D97-AF65-F5344CB8AC3E}">
        <p14:creationId xmlns:p14="http://schemas.microsoft.com/office/powerpoint/2010/main" val="2435694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8D0CE-1DBF-4AA5-A984-9168905B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成果分析：預告片評論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2B4041-1AA7-45D0-B266-F8341EC72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預告片評論與首週票房成正比</a:t>
            </a:r>
            <a:endParaRPr lang="en-US" altLang="zh-TW" dirty="0"/>
          </a:p>
          <a:p>
            <a:r>
              <a:rPr lang="zh-TW" altLang="en-US" dirty="0"/>
              <a:t>高票房的預告片</a:t>
            </a:r>
            <a:r>
              <a:rPr lang="zh-TW" altLang="en-US" b="1" dirty="0"/>
              <a:t>初期</a:t>
            </a:r>
            <a:r>
              <a:rPr lang="zh-TW" altLang="en-US" dirty="0"/>
              <a:t>評論比例較高</a:t>
            </a:r>
            <a:endParaRPr lang="en-US" alt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26C095A-A592-4D7B-A6BC-2453D7923F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0150EE-E116-47F9-B65E-C4B0BF9F7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91" y="1986116"/>
            <a:ext cx="5637657" cy="42007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DDE2745-8CEA-4133-B53D-4B45071D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8" y="2451042"/>
            <a:ext cx="5250426" cy="36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70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EE15A-CF1C-48DC-ACF1-28BD77BB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成果分析：演員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16F29-D0AA-46F2-A8EE-CE1F71CB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第二演員</a:t>
            </a:r>
            <a:r>
              <a:rPr lang="zh-TW" altLang="en-US" dirty="0"/>
              <a:t>欄位重要性高於第一演員</a:t>
            </a:r>
            <a:endParaRPr lang="en-US" altLang="zh-TW" dirty="0"/>
          </a:p>
          <a:p>
            <a:pPr lvl="1"/>
            <a:r>
              <a:rPr lang="zh-TW" altLang="en-US" sz="2400" dirty="0"/>
              <a:t>高票房的演員與低票房演員的重複性：第一演員</a:t>
            </a:r>
            <a:r>
              <a:rPr lang="en-US" altLang="zh-TW" sz="2400" dirty="0"/>
              <a:t>(79%) </a:t>
            </a:r>
            <a:r>
              <a:rPr lang="zh-TW" altLang="en-US" sz="2400" dirty="0"/>
              <a:t> </a:t>
            </a:r>
            <a:r>
              <a:rPr lang="en-US" altLang="zh-TW" sz="2400" dirty="0"/>
              <a:t>&gt;</a:t>
            </a:r>
            <a:r>
              <a:rPr lang="zh-TW" altLang="en-US" sz="2400" dirty="0"/>
              <a:t> 第二演員</a:t>
            </a:r>
            <a:r>
              <a:rPr lang="en-US" altLang="zh-TW" sz="2400" dirty="0"/>
              <a:t>(69%)</a:t>
            </a:r>
          </a:p>
          <a:p>
            <a:r>
              <a:rPr lang="zh-TW" altLang="en-US" dirty="0"/>
              <a:t>票房毒藥？</a:t>
            </a:r>
            <a:endParaRPr lang="en-US" alt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C4DB70-A807-44FE-96D9-ACB92B571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7443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EE15A-CF1C-48DC-ACF1-28BD77BB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成果分析：演員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16F29-D0AA-46F2-A8EE-CE1F71CB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第二演員欄位重要性高於第一演員</a:t>
            </a:r>
            <a:endParaRPr lang="en-US" altLang="zh-TW" dirty="0"/>
          </a:p>
          <a:p>
            <a:pPr lvl="1"/>
            <a:r>
              <a:rPr lang="zh-TW" altLang="en-US" sz="2400" dirty="0"/>
              <a:t>高票房的演員與低票房演員的重複性：第一演員</a:t>
            </a:r>
            <a:r>
              <a:rPr lang="en-US" altLang="zh-TW" sz="2400" dirty="0"/>
              <a:t>(79%) </a:t>
            </a:r>
            <a:r>
              <a:rPr lang="zh-TW" altLang="en-US" sz="2400" dirty="0"/>
              <a:t> </a:t>
            </a:r>
            <a:r>
              <a:rPr lang="en-US" altLang="zh-TW" sz="2400" dirty="0"/>
              <a:t>&gt;</a:t>
            </a:r>
            <a:r>
              <a:rPr lang="zh-TW" altLang="en-US" sz="2400" dirty="0"/>
              <a:t> 第二演員</a:t>
            </a:r>
            <a:r>
              <a:rPr lang="en-US" altLang="zh-TW" sz="2400" dirty="0"/>
              <a:t>(69%)</a:t>
            </a:r>
          </a:p>
          <a:p>
            <a:r>
              <a:rPr lang="zh-TW" altLang="en-US" b="1" dirty="0"/>
              <a:t>票房毒藥？</a:t>
            </a:r>
            <a:endParaRPr lang="en-US" altLang="zh-TW" b="1" dirty="0"/>
          </a:p>
          <a:p>
            <a:pPr lvl="1"/>
            <a:r>
              <a:rPr lang="zh-TW" altLang="en-US" sz="2400" dirty="0"/>
              <a:t>高票房電影的第一要角演員名單中，其</a:t>
            </a:r>
            <a:r>
              <a:rPr lang="zh-TW" altLang="en-US" sz="2400" b="1" dirty="0"/>
              <a:t>主演電影中低票房數量比例高</a:t>
            </a:r>
            <a:r>
              <a:rPr lang="zh-TW" altLang="en-US" sz="2400" dirty="0"/>
              <a:t>，且主演作品數量大於平均值者</a:t>
            </a:r>
            <a:endParaRPr lang="en-US" altLang="zh-TW" sz="24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C4DB70-A807-44FE-96D9-ACB92B571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  <a:p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8DE2ACE-CBA2-49C4-A464-FDF0D8CE8D8C}"/>
              </a:ext>
            </a:extLst>
          </p:cNvPr>
          <p:cNvGrpSpPr/>
          <p:nvPr/>
        </p:nvGrpSpPr>
        <p:grpSpPr>
          <a:xfrm>
            <a:off x="2654709" y="3429000"/>
            <a:ext cx="1771724" cy="2676657"/>
            <a:chOff x="3230616" y="3045803"/>
            <a:chExt cx="1759252" cy="3028078"/>
          </a:xfrm>
        </p:grpSpPr>
        <p:pic>
          <p:nvPicPr>
            <p:cNvPr id="8" name="圖片 7" descr="一張含有 個人, 男人, 室內, 套裝 的圖片&#10;&#10;自動產生的描述">
              <a:extLst>
                <a:ext uri="{FF2B5EF4-FFF2-40B4-BE49-F238E27FC236}">
                  <a16:creationId xmlns:a16="http://schemas.microsoft.com/office/drawing/2014/main" id="{F45B1A13-7C09-4D76-8122-8503745E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256" y="3435003"/>
              <a:ext cx="1640193" cy="2638878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DF6D2CA-232E-411A-9ADF-78758A01293D}"/>
                </a:ext>
              </a:extLst>
            </p:cNvPr>
            <p:cNvSpPr txBox="1"/>
            <p:nvPr/>
          </p:nvSpPr>
          <p:spPr>
            <a:xfrm>
              <a:off x="3230616" y="3045803"/>
              <a:ext cx="1759252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Nicolas Cage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565C8AD-6168-4686-8039-E08406F36F93}"/>
              </a:ext>
            </a:extLst>
          </p:cNvPr>
          <p:cNvGrpSpPr/>
          <p:nvPr/>
        </p:nvGrpSpPr>
        <p:grpSpPr>
          <a:xfrm>
            <a:off x="6348841" y="3457372"/>
            <a:ext cx="2560795" cy="2661996"/>
            <a:chOff x="5618155" y="3374413"/>
            <a:chExt cx="2560795" cy="2661996"/>
          </a:xfrm>
        </p:grpSpPr>
        <p:pic>
          <p:nvPicPr>
            <p:cNvPr id="10" name="圖片 9" descr="一張含有 男人, 個人, 領帶, 穿著 的圖片&#10;&#10;自動產生的描述">
              <a:extLst>
                <a:ext uri="{FF2B5EF4-FFF2-40B4-BE49-F238E27FC236}">
                  <a16:creationId xmlns:a16="http://schemas.microsoft.com/office/drawing/2014/main" id="{3D52C45B-65A8-4647-8A1B-CD6C62B2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206" y="3700883"/>
              <a:ext cx="1554786" cy="2335526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E646068-964B-4AD2-A95B-1901B76A13AA}"/>
                </a:ext>
              </a:extLst>
            </p:cNvPr>
            <p:cNvSpPr txBox="1"/>
            <p:nvPr/>
          </p:nvSpPr>
          <p:spPr>
            <a:xfrm>
              <a:off x="5618155" y="3374413"/>
              <a:ext cx="2560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Michael Fassbender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B5AC3BC-0EFE-4571-B148-10184E2ADE82}"/>
              </a:ext>
            </a:extLst>
          </p:cNvPr>
          <p:cNvGrpSpPr/>
          <p:nvPr/>
        </p:nvGrpSpPr>
        <p:grpSpPr>
          <a:xfrm>
            <a:off x="4616476" y="3408713"/>
            <a:ext cx="1771724" cy="2690368"/>
            <a:chOff x="8262630" y="3020417"/>
            <a:chExt cx="1774511" cy="3072720"/>
          </a:xfrm>
        </p:grpSpPr>
        <p:pic>
          <p:nvPicPr>
            <p:cNvPr id="12" name="圖片 11" descr="一張含有 個人, 服飾, 女性, 握住 的圖片&#10;&#10;自動產生的描述">
              <a:extLst>
                <a:ext uri="{FF2B5EF4-FFF2-40B4-BE49-F238E27FC236}">
                  <a16:creationId xmlns:a16="http://schemas.microsoft.com/office/drawing/2014/main" id="{44C9D855-5401-42E0-BCA5-50370F612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61"/>
            <a:stretch/>
          </p:blipFill>
          <p:spPr>
            <a:xfrm>
              <a:off x="8382722" y="3429001"/>
              <a:ext cx="1654419" cy="2664136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1CD4868-4EC8-4BBC-856A-F2E33863A9B1}"/>
                </a:ext>
              </a:extLst>
            </p:cNvPr>
            <p:cNvSpPr txBox="1"/>
            <p:nvPr/>
          </p:nvSpPr>
          <p:spPr>
            <a:xfrm>
              <a:off x="8262630" y="3020417"/>
              <a:ext cx="1774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Meryl Streep</a:t>
              </a:r>
              <a:endParaRPr lang="zh-TW" altLang="en-US" dirty="0"/>
            </a:p>
          </p:txBody>
        </p:sp>
      </p:grpSp>
      <p:pic>
        <p:nvPicPr>
          <p:cNvPr id="29" name="圖片 28" descr="一張含有 畫畫, 鏡 的圖片&#10;&#10;自動產生的描述">
            <a:extLst>
              <a:ext uri="{FF2B5EF4-FFF2-40B4-BE49-F238E27FC236}">
                <a16:creationId xmlns:a16="http://schemas.microsoft.com/office/drawing/2014/main" id="{285BE238-5966-4CE0-9E35-18CCFF3598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2"/>
          <a:stretch/>
        </p:blipFill>
        <p:spPr>
          <a:xfrm>
            <a:off x="995649" y="4286865"/>
            <a:ext cx="1271601" cy="111104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1A4667C-A7C6-42F6-8E29-C5041A5A2D9F}"/>
              </a:ext>
            </a:extLst>
          </p:cNvPr>
          <p:cNvSpPr txBox="1"/>
          <p:nvPr/>
        </p:nvSpPr>
        <p:spPr>
          <a:xfrm>
            <a:off x="6083770" y="5849417"/>
            <a:ext cx="60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/>
              <a:t>Source</a:t>
            </a:r>
            <a:r>
              <a:rPr lang="zh-TW" altLang="en-US" sz="1400" dirty="0"/>
              <a:t>：</a:t>
            </a:r>
            <a:r>
              <a:rPr lang="en-US" altLang="zh-TW" sz="1400" dirty="0">
                <a:hlinkClick r:id="rId7"/>
              </a:rPr>
              <a:t>https://www.themoviedb.org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7465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EE15A-CF1C-48DC-ACF1-28BD77BB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成果分析：演員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16F29-D0AA-46F2-A8EE-CE1F71CB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第二演員欄位重要性高於第一演員</a:t>
            </a:r>
            <a:endParaRPr lang="en-US" altLang="zh-TW" dirty="0"/>
          </a:p>
          <a:p>
            <a:pPr lvl="1"/>
            <a:r>
              <a:rPr lang="zh-TW" altLang="en-US" sz="2400" dirty="0"/>
              <a:t>高票房的演員與低票房演員的重複性：第一演員</a:t>
            </a:r>
            <a:r>
              <a:rPr lang="en-US" altLang="zh-TW" sz="2400" dirty="0"/>
              <a:t>(79%) </a:t>
            </a:r>
            <a:r>
              <a:rPr lang="zh-TW" altLang="en-US" sz="2400" dirty="0"/>
              <a:t> </a:t>
            </a:r>
            <a:r>
              <a:rPr lang="en-US" altLang="zh-TW" sz="2400" dirty="0"/>
              <a:t>&gt;</a:t>
            </a:r>
            <a:r>
              <a:rPr lang="zh-TW" altLang="en-US" sz="2400" dirty="0"/>
              <a:t> 第二演員</a:t>
            </a:r>
            <a:r>
              <a:rPr lang="en-US" altLang="zh-TW" sz="2400" dirty="0"/>
              <a:t>(69%)</a:t>
            </a:r>
          </a:p>
          <a:p>
            <a:r>
              <a:rPr lang="zh-TW" altLang="en-US" b="1" dirty="0"/>
              <a:t>票房糖果？</a:t>
            </a:r>
          </a:p>
          <a:p>
            <a:pPr lvl="1"/>
            <a:r>
              <a:rPr lang="zh-TW" altLang="en-US" sz="2400" dirty="0"/>
              <a:t>高票房電影的第一要角演員名單中，其</a:t>
            </a:r>
            <a:r>
              <a:rPr lang="zh-TW" altLang="en-US" sz="2400" b="1" dirty="0"/>
              <a:t>主演電影中高票房數量比例高</a:t>
            </a:r>
            <a:r>
              <a:rPr lang="zh-TW" altLang="en-US" sz="2400" dirty="0"/>
              <a:t>，且主演作品數量大於平均值</a:t>
            </a:r>
            <a:endParaRPr lang="en-US" altLang="zh-TW" sz="24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C4DB70-A807-44FE-96D9-ACB92B571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  <a:p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45AE1E6-B530-42BE-9A2B-782DF08B93FB}"/>
              </a:ext>
            </a:extLst>
          </p:cNvPr>
          <p:cNvGrpSpPr/>
          <p:nvPr/>
        </p:nvGrpSpPr>
        <p:grpSpPr>
          <a:xfrm>
            <a:off x="2423655" y="3501881"/>
            <a:ext cx="1759252" cy="2655313"/>
            <a:chOff x="4478272" y="3533009"/>
            <a:chExt cx="1759252" cy="2655313"/>
          </a:xfrm>
        </p:grpSpPr>
        <p:pic>
          <p:nvPicPr>
            <p:cNvPr id="6" name="圖片 5" descr="一張含有 個人, 男人, 眼鏡, 握住 的圖片&#10;&#10;自動產生的描述">
              <a:extLst>
                <a:ext uri="{FF2B5EF4-FFF2-40B4-BE49-F238E27FC236}">
                  <a16:creationId xmlns:a16="http://schemas.microsoft.com/office/drawing/2014/main" id="{182DA02F-9B18-430B-BBD2-018323D6C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88"/>
            <a:stretch/>
          </p:blipFill>
          <p:spPr>
            <a:xfrm>
              <a:off x="4478272" y="3876347"/>
              <a:ext cx="1759252" cy="231197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07F656F-C9B1-4BC7-8DE4-668D52B592E1}"/>
                </a:ext>
              </a:extLst>
            </p:cNvPr>
            <p:cNvSpPr txBox="1"/>
            <p:nvPr/>
          </p:nvSpPr>
          <p:spPr>
            <a:xfrm>
              <a:off x="4478272" y="3533009"/>
              <a:ext cx="175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Chris Pratt</a:t>
              </a:r>
              <a:endParaRPr lang="zh-TW" altLang="en-US"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551762A-4EDF-433F-B1A4-8837088FFC26}"/>
              </a:ext>
            </a:extLst>
          </p:cNvPr>
          <p:cNvGrpSpPr/>
          <p:nvPr/>
        </p:nvGrpSpPr>
        <p:grpSpPr>
          <a:xfrm>
            <a:off x="4344106" y="3501881"/>
            <a:ext cx="2127961" cy="2646137"/>
            <a:chOff x="6027662" y="3542186"/>
            <a:chExt cx="2127961" cy="2646137"/>
          </a:xfrm>
        </p:grpSpPr>
        <p:pic>
          <p:nvPicPr>
            <p:cNvPr id="9" name="圖片 8" descr="一張含有 男人, 個人, 領帶, 穿著 的圖片&#10;&#10;自動產生的描述">
              <a:extLst>
                <a:ext uri="{FF2B5EF4-FFF2-40B4-BE49-F238E27FC236}">
                  <a16:creationId xmlns:a16="http://schemas.microsoft.com/office/drawing/2014/main" id="{07C9DE43-2056-4092-80D9-95BA948F7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356" y="3885524"/>
              <a:ext cx="1535199" cy="2302799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64E94E0-0A72-4AB8-9883-6906C348AB17}"/>
                </a:ext>
              </a:extLst>
            </p:cNvPr>
            <p:cNvSpPr txBox="1"/>
            <p:nvPr/>
          </p:nvSpPr>
          <p:spPr>
            <a:xfrm>
              <a:off x="6027662" y="3542186"/>
              <a:ext cx="2127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Robert Downey Jr.</a:t>
              </a:r>
              <a:endParaRPr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38AFE4F-CAB6-42EC-ADFC-83482A7E1243}"/>
              </a:ext>
            </a:extLst>
          </p:cNvPr>
          <p:cNvGrpSpPr/>
          <p:nvPr/>
        </p:nvGrpSpPr>
        <p:grpSpPr>
          <a:xfrm>
            <a:off x="6706427" y="3501881"/>
            <a:ext cx="1736373" cy="2646137"/>
            <a:chOff x="9067670" y="3542186"/>
            <a:chExt cx="1736373" cy="2646137"/>
          </a:xfrm>
        </p:grpSpPr>
        <p:pic>
          <p:nvPicPr>
            <p:cNvPr id="12" name="圖片 11" descr="一張含有 個人, 服飾, 女性, 室內 的圖片&#10;&#10;自動產生的描述">
              <a:extLst>
                <a:ext uri="{FF2B5EF4-FFF2-40B4-BE49-F238E27FC236}">
                  <a16:creationId xmlns:a16="http://schemas.microsoft.com/office/drawing/2014/main" id="{7621D7C8-3435-49AD-A812-FC3B39F16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8258" y="3885524"/>
              <a:ext cx="1535199" cy="2302799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94118FF-1873-4BF5-8ACB-A7CD6FE4DBDE}"/>
                </a:ext>
              </a:extLst>
            </p:cNvPr>
            <p:cNvSpPr/>
            <p:nvPr/>
          </p:nvSpPr>
          <p:spPr>
            <a:xfrm>
              <a:off x="9067670" y="3542186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00"/>
                  </a:solidFill>
                  <a:latin typeface="Helvetica Neue"/>
                </a:rPr>
                <a:t>Sandra Bullock</a:t>
              </a:r>
              <a:endParaRPr lang="zh-TW" altLang="en-US" dirty="0"/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5D52DF1D-9C02-406A-859A-343DC3D23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5" y="4066052"/>
            <a:ext cx="1685820" cy="168582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EA0A88E-FDE7-4107-8EC4-41C9008C349D}"/>
              </a:ext>
            </a:extLst>
          </p:cNvPr>
          <p:cNvSpPr txBox="1"/>
          <p:nvPr/>
        </p:nvSpPr>
        <p:spPr>
          <a:xfrm>
            <a:off x="6083770" y="5849417"/>
            <a:ext cx="60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/>
              <a:t>Source</a:t>
            </a:r>
            <a:r>
              <a:rPr lang="zh-TW" altLang="en-US" sz="1400" dirty="0"/>
              <a:t>：</a:t>
            </a:r>
            <a:r>
              <a:rPr lang="en-US" altLang="zh-TW" sz="1400" dirty="0">
                <a:hlinkClick r:id="rId7"/>
              </a:rPr>
              <a:t>https://www.themoviedb.org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55405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CC24D-93EC-4DDC-BD08-B2425ACD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專案成果與商業應用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81B888B-106B-42CB-B88F-92777812B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預測票房價格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由分類模型中，可看出各價格區段的重要區分特徵：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預告片評論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lvl="1"/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演員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+mj-ea"/>
                <a:ea typeface="+mj-ea"/>
              </a:rPr>
              <a:t>由高票房電影價格預測模型中，看出</a:t>
            </a:r>
            <a:r>
              <a:rPr lang="zh-TW" altLang="en-US" b="1" dirty="0">
                <a:latin typeface="+mj-ea"/>
                <a:ea typeface="+mj-ea"/>
              </a:rPr>
              <a:t>票房表現</a:t>
            </a:r>
            <a:r>
              <a:rPr lang="zh-TW" altLang="en-US" dirty="0">
                <a:latin typeface="+mj-ea"/>
                <a:ea typeface="+mj-ea"/>
              </a:rPr>
              <a:t>重要區分特徵：</a:t>
            </a:r>
            <a:endParaRPr lang="en-US" altLang="zh-TW" dirty="0">
              <a:latin typeface="+mj-ea"/>
              <a:ea typeface="+mj-ea"/>
            </a:endParaRPr>
          </a:p>
          <a:p>
            <a:pPr lvl="1"/>
            <a:r>
              <a:rPr lang="zh-TW" altLang="en-US" b="1" dirty="0">
                <a:latin typeface="+mj-ea"/>
                <a:ea typeface="+mj-ea"/>
              </a:rPr>
              <a:t>上映檔期</a:t>
            </a:r>
            <a:endParaRPr lang="en-US" altLang="zh-TW" b="1" dirty="0">
              <a:latin typeface="+mj-ea"/>
              <a:ea typeface="+mj-ea"/>
            </a:endParaRPr>
          </a:p>
          <a:p>
            <a:pPr lvl="1"/>
            <a:r>
              <a:rPr lang="zh-TW" altLang="en-US" b="1" dirty="0">
                <a:latin typeface="+mj-ea"/>
                <a:ea typeface="+mj-ea"/>
              </a:rPr>
              <a:t>電影類型</a:t>
            </a:r>
            <a:endParaRPr lang="en-US" altLang="zh-TW" b="1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預告片評論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演員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lvl="1"/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971550" lvl="1" indent="-514350">
              <a:buFont typeface="+mj-lt"/>
              <a:buAutoNum type="arabicParenR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DB9F274-B69D-479E-A11D-7C8BD15D3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22E399CF-FE22-4C64-A7DD-369D89DE4FF5}"/>
              </a:ext>
            </a:extLst>
          </p:cNvPr>
          <p:cNvSpPr/>
          <p:nvPr/>
        </p:nvSpPr>
        <p:spPr>
          <a:xfrm>
            <a:off x="2881427" y="4578257"/>
            <a:ext cx="287080" cy="32960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BE57E0AC-A807-4079-8089-FB2F17F8F108}"/>
              </a:ext>
            </a:extLst>
          </p:cNvPr>
          <p:cNvSpPr/>
          <p:nvPr/>
        </p:nvSpPr>
        <p:spPr>
          <a:xfrm>
            <a:off x="1816420" y="5030964"/>
            <a:ext cx="287080" cy="32960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DB1CDAB4-C09C-4DAF-920C-BA33C15D4E63}"/>
              </a:ext>
            </a:extLst>
          </p:cNvPr>
          <p:cNvSpPr/>
          <p:nvPr/>
        </p:nvSpPr>
        <p:spPr>
          <a:xfrm rot="10800000">
            <a:off x="2594347" y="4073879"/>
            <a:ext cx="287080" cy="3296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8EB4C697-F02A-4A20-BAC6-6433C487A197}"/>
              </a:ext>
            </a:extLst>
          </p:cNvPr>
          <p:cNvSpPr/>
          <p:nvPr/>
        </p:nvSpPr>
        <p:spPr>
          <a:xfrm rot="10800000">
            <a:off x="2594347" y="3646692"/>
            <a:ext cx="287080" cy="3296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7086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2CFD14-F5AD-47DC-9CEE-6AC15F26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暑假期間（</a:t>
            </a:r>
            <a:r>
              <a:rPr lang="en-US" altLang="zh-TW" sz="2400" b="1" dirty="0"/>
              <a:t>5~7</a:t>
            </a:r>
            <a:r>
              <a:rPr lang="zh-TW" altLang="en-US" sz="2400" b="1" dirty="0"/>
              <a:t>月份）</a:t>
            </a:r>
            <a:r>
              <a:rPr lang="zh-TW" altLang="en-US" sz="2400" dirty="0"/>
              <a:t>上映，電影間競爭高，但票房金額分布普遍表現較好</a:t>
            </a:r>
            <a:endParaRPr lang="en-US" altLang="zh-TW" sz="2400" dirty="0"/>
          </a:p>
          <a:p>
            <a:endParaRPr lang="en-US" altLang="zh-TW" sz="2400" dirty="0"/>
          </a:p>
          <a:p>
            <a:pPr marL="457200" lvl="1" indent="0">
              <a:buNone/>
            </a:pPr>
            <a:br>
              <a:rPr lang="en-US" altLang="zh-TW" sz="2400" dirty="0"/>
            </a:br>
            <a:endParaRPr lang="en-US" altLang="zh-TW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13CC24D-93EC-4DDC-BD08-B2425ACD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成果分析：上映檔期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DB9F274-B69D-479E-A11D-7C8BD15D3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94C75A3-AABB-41A6-B23E-D5B56C917C79}"/>
              </a:ext>
            </a:extLst>
          </p:cNvPr>
          <p:cNvGrpSpPr/>
          <p:nvPr/>
        </p:nvGrpSpPr>
        <p:grpSpPr>
          <a:xfrm>
            <a:off x="881150" y="2237134"/>
            <a:ext cx="4963578" cy="3486398"/>
            <a:chOff x="646545" y="2701924"/>
            <a:chExt cx="4963578" cy="3486398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E2EEAAF-27E1-45A5-B996-A810DE4974F9}"/>
                </a:ext>
              </a:extLst>
            </p:cNvPr>
            <p:cNvGrpSpPr/>
            <p:nvPr/>
          </p:nvGrpSpPr>
          <p:grpSpPr>
            <a:xfrm>
              <a:off x="646545" y="2701924"/>
              <a:ext cx="4963578" cy="3486398"/>
              <a:chOff x="646545" y="2701924"/>
              <a:chExt cx="4963578" cy="3486398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120203FC-CDAB-4AA0-80FB-D7B9C20945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74"/>
              <a:stretch/>
            </p:blipFill>
            <p:spPr>
              <a:xfrm>
                <a:off x="646545" y="3108314"/>
                <a:ext cx="4963578" cy="3080008"/>
              </a:xfrm>
              <a:prstGeom prst="rect">
                <a:avLst/>
              </a:prstGeom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20648A9-37F8-4440-BB7C-A21CF9BDDD80}"/>
                  </a:ext>
                </a:extLst>
              </p:cNvPr>
              <p:cNvSpPr/>
              <p:nvPr/>
            </p:nvSpPr>
            <p:spPr>
              <a:xfrm>
                <a:off x="1086875" y="2701924"/>
                <a:ext cx="4293307" cy="4617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tx1"/>
                    </a:solidFill>
                  </a:rPr>
                  <a:t> 近</a:t>
                </a:r>
                <a:r>
                  <a:rPr lang="en-US" altLang="zh-TW" b="1" dirty="0">
                    <a:solidFill>
                      <a:schemeClr val="tx1"/>
                    </a:solidFill>
                  </a:rPr>
                  <a:t>10</a:t>
                </a:r>
                <a:r>
                  <a:rPr lang="zh-TW" altLang="en-US" b="1" dirty="0">
                    <a:solidFill>
                      <a:schemeClr val="tx1"/>
                    </a:solidFill>
                  </a:rPr>
                  <a:t>年各月份電影上映累計數量</a:t>
                </a: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05F8D9-234B-4059-B63B-AE92DEA0C509}"/>
                </a:ext>
              </a:extLst>
            </p:cNvPr>
            <p:cNvSpPr/>
            <p:nvPr/>
          </p:nvSpPr>
          <p:spPr>
            <a:xfrm>
              <a:off x="2715208" y="5592618"/>
              <a:ext cx="1063690" cy="304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6D5E99C-CE45-4CF7-83B5-19F67ADCEABD}"/>
              </a:ext>
            </a:extLst>
          </p:cNvPr>
          <p:cNvGrpSpPr/>
          <p:nvPr/>
        </p:nvGrpSpPr>
        <p:grpSpPr>
          <a:xfrm>
            <a:off x="5928822" y="2260861"/>
            <a:ext cx="5148191" cy="3486399"/>
            <a:chOff x="6104527" y="2701924"/>
            <a:chExt cx="5205400" cy="3486399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788E1253-469E-41EF-84B6-CFEE72C92EAA}"/>
                </a:ext>
              </a:extLst>
            </p:cNvPr>
            <p:cNvGrpSpPr/>
            <p:nvPr/>
          </p:nvGrpSpPr>
          <p:grpSpPr>
            <a:xfrm>
              <a:off x="6104527" y="2701924"/>
              <a:ext cx="5205400" cy="3486399"/>
              <a:chOff x="6104527" y="2701924"/>
              <a:chExt cx="5205400" cy="348639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24378D5-A1DB-47FB-B0C5-836F1CCEF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527" y="2978258"/>
                <a:ext cx="5205400" cy="3210065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6EB1513-1511-4F94-AE0D-1D2963DE3984}"/>
                  </a:ext>
                </a:extLst>
              </p:cNvPr>
              <p:cNvSpPr/>
              <p:nvPr/>
            </p:nvSpPr>
            <p:spPr>
              <a:xfrm>
                <a:off x="7016620" y="2701924"/>
                <a:ext cx="4293307" cy="4617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tx1"/>
                    </a:solidFill>
                  </a:rPr>
                  <a:t>高票房之首週票房金額分布</a:t>
                </a: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38FE012-5B69-4C72-B249-772CB36A45C4}"/>
                </a:ext>
              </a:extLst>
            </p:cNvPr>
            <p:cNvSpPr/>
            <p:nvPr/>
          </p:nvSpPr>
          <p:spPr>
            <a:xfrm>
              <a:off x="8453535" y="4130823"/>
              <a:ext cx="1001486" cy="7117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289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2CFD14-F5AD-47DC-9CEE-6AC15F266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1" y="1265383"/>
            <a:ext cx="11212944" cy="1843772"/>
          </a:xfrm>
        </p:spPr>
        <p:txBody>
          <a:bodyPr>
            <a:normAutofit/>
          </a:bodyPr>
          <a:lstStyle/>
          <a:p>
            <a:r>
              <a:rPr lang="zh-TW" altLang="en-US" sz="2400" b="1" dirty="0"/>
              <a:t>暑假期間（</a:t>
            </a:r>
            <a:r>
              <a:rPr lang="en-US" altLang="zh-TW" sz="2400" b="1" dirty="0"/>
              <a:t>5~7</a:t>
            </a:r>
            <a:r>
              <a:rPr lang="zh-TW" altLang="en-US" sz="2400" b="1" dirty="0"/>
              <a:t>月份）</a:t>
            </a:r>
            <a:r>
              <a:rPr lang="zh-TW" altLang="en-US" sz="2400" dirty="0"/>
              <a:t>上映，電影間競爭高，但票房金額分布普遍表現較好</a:t>
            </a:r>
            <a:endParaRPr lang="en-US" altLang="zh-TW" sz="2400" dirty="0"/>
          </a:p>
          <a:p>
            <a:r>
              <a:rPr lang="zh-TW" altLang="en-US" sz="2400" b="1" dirty="0"/>
              <a:t>不在國定假日週</a:t>
            </a:r>
            <a:r>
              <a:rPr lang="zh-TW" altLang="en-US" sz="2400" dirty="0"/>
              <a:t>上映對票房表現較佳</a:t>
            </a:r>
            <a:endParaRPr lang="en-US" altLang="zh-TW" sz="2400" dirty="0"/>
          </a:p>
          <a:p>
            <a:r>
              <a:rPr lang="zh-TW" altLang="en-US" sz="2400" dirty="0"/>
              <a:t>於</a:t>
            </a:r>
            <a:r>
              <a:rPr lang="zh-TW" altLang="en-US" sz="2400" b="1" dirty="0"/>
              <a:t>星期五</a:t>
            </a:r>
            <a:r>
              <a:rPr lang="zh-TW" altLang="en-US" sz="2400" dirty="0"/>
              <a:t>上映是不變的定律</a:t>
            </a:r>
            <a:endParaRPr lang="en-US" altLang="zh-TW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13CC24D-93EC-4DDC-BD08-B2425ACD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成果分析：上映檔期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DB9F274-B69D-479E-A11D-7C8BD15D3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0EA7A95-5B32-411F-9A72-A20B451FE639}"/>
              </a:ext>
            </a:extLst>
          </p:cNvPr>
          <p:cNvGrpSpPr/>
          <p:nvPr/>
        </p:nvGrpSpPr>
        <p:grpSpPr>
          <a:xfrm>
            <a:off x="1651760" y="2867073"/>
            <a:ext cx="4227461" cy="3323215"/>
            <a:chOff x="2511965" y="2878255"/>
            <a:chExt cx="4227461" cy="3323215"/>
          </a:xfrm>
        </p:grpSpPr>
        <p:pic>
          <p:nvPicPr>
            <p:cNvPr id="12" name="圖片 11" descr="一張含有 文字 的圖片&#10;&#10;自動產生的描述">
              <a:extLst>
                <a:ext uri="{FF2B5EF4-FFF2-40B4-BE49-F238E27FC236}">
                  <a16:creationId xmlns:a16="http://schemas.microsoft.com/office/drawing/2014/main" id="{EBC44A5F-E804-47D8-99AE-1A45E9ADD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"/>
            <a:stretch/>
          </p:blipFill>
          <p:spPr>
            <a:xfrm>
              <a:off x="2511965" y="3246021"/>
              <a:ext cx="3658692" cy="2955449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7E7227E-C6F5-4432-90E2-81B57A9B0F04}"/>
                </a:ext>
              </a:extLst>
            </p:cNvPr>
            <p:cNvSpPr/>
            <p:nvPr/>
          </p:nvSpPr>
          <p:spPr>
            <a:xfrm>
              <a:off x="2668555" y="2878255"/>
              <a:ext cx="4070871" cy="461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</a:rPr>
                <a:t>於國定假日週間上映之票房金額分佈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062A4EC-2925-45D8-B78C-991613DA1F1D}"/>
                </a:ext>
              </a:extLst>
            </p:cNvPr>
            <p:cNvSpPr/>
            <p:nvPr/>
          </p:nvSpPr>
          <p:spPr>
            <a:xfrm>
              <a:off x="3648269" y="3246021"/>
              <a:ext cx="699796" cy="26042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52DFB66-CADF-45DD-A0FE-405A95FF929A}"/>
              </a:ext>
            </a:extLst>
          </p:cNvPr>
          <p:cNvGrpSpPr/>
          <p:nvPr/>
        </p:nvGrpSpPr>
        <p:grpSpPr>
          <a:xfrm>
            <a:off x="6671741" y="2867073"/>
            <a:ext cx="3756114" cy="3351046"/>
            <a:chOff x="7278800" y="2850424"/>
            <a:chExt cx="3756114" cy="335104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4DBD496-64CE-4CAC-99FC-5D42DB0CD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93"/>
            <a:stretch/>
          </p:blipFill>
          <p:spPr>
            <a:xfrm>
              <a:off x="7278800" y="3173438"/>
              <a:ext cx="3756114" cy="3028032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ACE5C67-7043-496E-B324-FA05220C60C3}"/>
                </a:ext>
              </a:extLst>
            </p:cNvPr>
            <p:cNvSpPr/>
            <p:nvPr/>
          </p:nvSpPr>
          <p:spPr>
            <a:xfrm>
              <a:off x="7996335" y="2850424"/>
              <a:ext cx="3038579" cy="461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</a:rPr>
                <a:t>於週間上映之票房金額分布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62BE10B-9C62-4D4C-A4DB-6DC2BC8F5962}"/>
                </a:ext>
              </a:extLst>
            </p:cNvPr>
            <p:cNvSpPr/>
            <p:nvPr/>
          </p:nvSpPr>
          <p:spPr>
            <a:xfrm>
              <a:off x="10077957" y="3207069"/>
              <a:ext cx="699796" cy="26432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76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8277E-58D0-4B4F-B276-598025B8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專案簡介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968C5C-DF40-4B61-AEE9-B46B73225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Part 02</a:t>
            </a:r>
          </a:p>
        </p:txBody>
      </p:sp>
    </p:spTree>
    <p:extLst>
      <p:ext uri="{BB962C8B-B14F-4D97-AF65-F5344CB8AC3E}">
        <p14:creationId xmlns:p14="http://schemas.microsoft.com/office/powerpoint/2010/main" val="4104810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CC24D-93EC-4DDC-BD08-B2425ACD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成果分析：電影類型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2CFD14-F5AD-47DC-9CEE-6AC15F26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 dirty="0">
                <a:latin typeface="+mn-ea"/>
              </a:rPr>
              <a:t>歷史、紀錄片</a:t>
            </a:r>
            <a:r>
              <a:rPr lang="zh-TW" altLang="en-US" sz="2400" dirty="0">
                <a:latin typeface="+mn-ea"/>
              </a:rPr>
              <a:t>類型完全不受觀眾青睞</a:t>
            </a:r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累積票房收入最高的電影類型組合：</a:t>
            </a:r>
            <a:r>
              <a:rPr lang="zh-TW" altLang="en-US" sz="2400" b="1" dirty="0">
                <a:latin typeface="+mn-ea"/>
              </a:rPr>
              <a:t>冒險</a:t>
            </a:r>
            <a:r>
              <a:rPr lang="en-US" altLang="zh-TW" sz="2400" b="1" dirty="0">
                <a:latin typeface="+mn-ea"/>
              </a:rPr>
              <a:t>+</a:t>
            </a:r>
            <a:r>
              <a:rPr lang="zh-TW" altLang="en-US" sz="2400" b="1" dirty="0">
                <a:latin typeface="+mn-ea"/>
              </a:rPr>
              <a:t>動作</a:t>
            </a:r>
            <a:r>
              <a:rPr lang="en-US" altLang="zh-TW" sz="2400" b="1" dirty="0">
                <a:latin typeface="+mn-ea"/>
              </a:rPr>
              <a:t>+</a:t>
            </a:r>
            <a:r>
              <a:rPr lang="zh-TW" altLang="en-US" sz="2400" b="1" dirty="0">
                <a:latin typeface="+mn-ea"/>
              </a:rPr>
              <a:t>科幻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在類型組合中多加上</a:t>
            </a:r>
            <a:r>
              <a:rPr lang="zh-TW" altLang="en-US" sz="2400" b="1" dirty="0">
                <a:latin typeface="+mn-ea"/>
              </a:rPr>
              <a:t>犯罪、愛情</a:t>
            </a:r>
            <a:r>
              <a:rPr lang="zh-TW" altLang="en-US" sz="2400" dirty="0">
                <a:latin typeface="+mn-ea"/>
              </a:rPr>
              <a:t>元素會增加票房表現</a:t>
            </a:r>
            <a:endParaRPr lang="en-US" altLang="zh-TW" sz="2400" dirty="0">
              <a:latin typeface="+mn-ea"/>
            </a:endParaRPr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DB9F274-B69D-479E-A11D-7C8BD15D3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pic>
        <p:nvPicPr>
          <p:cNvPr id="18" name="圖片 17" descr="一張含有 螢幕擷取畫面 的圖片&#10;&#10;自動產生的描述">
            <a:extLst>
              <a:ext uri="{FF2B5EF4-FFF2-40B4-BE49-F238E27FC236}">
                <a16:creationId xmlns:a16="http://schemas.microsoft.com/office/drawing/2014/main" id="{5B51D8F1-CC1E-4C47-857C-8B96B7DFC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3" r="10702"/>
          <a:stretch/>
        </p:blipFill>
        <p:spPr>
          <a:xfrm>
            <a:off x="1282636" y="3300216"/>
            <a:ext cx="6652005" cy="2935889"/>
          </a:xfrm>
          <a:prstGeom prst="rect">
            <a:avLst/>
          </a:prstGeom>
        </p:spPr>
      </p:pic>
      <p:pic>
        <p:nvPicPr>
          <p:cNvPr id="19" name="圖片 18" descr="一張含有 文字, 書, 擺姿勢, 握住 的圖片&#10;&#10;自動產生的描述">
            <a:extLst>
              <a:ext uri="{FF2B5EF4-FFF2-40B4-BE49-F238E27FC236}">
                <a16:creationId xmlns:a16="http://schemas.microsoft.com/office/drawing/2014/main" id="{6B61AB26-6841-4E8F-99EA-DF92ADDB3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654" y="3367211"/>
            <a:ext cx="1323505" cy="1963656"/>
          </a:xfrm>
          <a:prstGeom prst="rect">
            <a:avLst/>
          </a:prstGeom>
        </p:spPr>
      </p:pic>
      <p:pic>
        <p:nvPicPr>
          <p:cNvPr id="20" name="圖片 19" descr="一張含有 建築物, 直立的, 相片, 男人 的圖片&#10;&#10;自動產生的描述">
            <a:extLst>
              <a:ext uri="{FF2B5EF4-FFF2-40B4-BE49-F238E27FC236}">
                <a16:creationId xmlns:a16="http://schemas.microsoft.com/office/drawing/2014/main" id="{9095F4B2-123D-4570-9E4C-14CB980AF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388" y="3805083"/>
            <a:ext cx="1325468" cy="196365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067EE6C-26E9-446F-97FD-0EDF1BE6FD48}"/>
              </a:ext>
            </a:extLst>
          </p:cNvPr>
          <p:cNvSpPr/>
          <p:nvPr/>
        </p:nvSpPr>
        <p:spPr>
          <a:xfrm>
            <a:off x="2761998" y="3355625"/>
            <a:ext cx="410547" cy="217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C5A1642-27A4-4476-A87A-5AE384DB322D}"/>
              </a:ext>
            </a:extLst>
          </p:cNvPr>
          <p:cNvSpPr/>
          <p:nvPr/>
        </p:nvSpPr>
        <p:spPr>
          <a:xfrm>
            <a:off x="3439383" y="3571660"/>
            <a:ext cx="591843" cy="233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32CCF6-3E09-4770-815A-9D860C370ABC}"/>
              </a:ext>
            </a:extLst>
          </p:cNvPr>
          <p:cNvSpPr/>
          <p:nvPr/>
        </p:nvSpPr>
        <p:spPr>
          <a:xfrm>
            <a:off x="3656178" y="2905412"/>
            <a:ext cx="3806352" cy="461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依平均首週票房收入之</a:t>
            </a:r>
            <a:r>
              <a:rPr lang="en-US" altLang="zh-TW" sz="1600" b="1" dirty="0">
                <a:solidFill>
                  <a:schemeClr val="tx1"/>
                </a:solidFill>
              </a:rPr>
              <a:t>Top10</a:t>
            </a:r>
            <a:r>
              <a:rPr lang="zh-TW" altLang="en-US" sz="1600" b="1" dirty="0">
                <a:solidFill>
                  <a:schemeClr val="tx1"/>
                </a:solidFill>
              </a:rPr>
              <a:t> 類型組合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05BD76-33FD-48C0-92C5-0A9E697BB185}"/>
              </a:ext>
            </a:extLst>
          </p:cNvPr>
          <p:cNvSpPr txBox="1"/>
          <p:nvPr/>
        </p:nvSpPr>
        <p:spPr>
          <a:xfrm>
            <a:off x="6083770" y="5849417"/>
            <a:ext cx="60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/>
              <a:t>Source</a:t>
            </a:r>
            <a:r>
              <a:rPr lang="zh-TW" altLang="en-US" sz="1400" dirty="0"/>
              <a:t>：</a:t>
            </a:r>
            <a:r>
              <a:rPr lang="en-US" altLang="zh-TW" sz="1400" dirty="0">
                <a:hlinkClick r:id="rId5"/>
              </a:rPr>
              <a:t>https://www.themoviedb.org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65975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FA871-CFC1-4FA1-AA46-E43C0EFA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改進方向與未來展望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9D5F606-620F-49AC-92CC-5087E3C5B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5" y="1265382"/>
            <a:ext cx="8321406" cy="4922941"/>
          </a:xfrm>
        </p:spPr>
        <p:txBody>
          <a:bodyPr>
            <a:normAutofit/>
          </a:bodyPr>
          <a:lstStyle/>
          <a:p>
            <a:pPr marL="457200" indent="-457200">
              <a:lnSpc>
                <a:spcPts val="38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期望增加變數</a:t>
            </a:r>
            <a:r>
              <a:rPr lang="zh-TW" altLang="en-US" sz="2400" b="1" dirty="0">
                <a:latin typeface="+mj-ea"/>
                <a:ea typeface="+mj-ea"/>
              </a:rPr>
              <a:t>提升模型預測的準確度：</a:t>
            </a:r>
            <a:endParaRPr lang="en-US" altLang="zh-TW" sz="2400" b="1" dirty="0">
              <a:latin typeface="+mj-ea"/>
              <a:ea typeface="+mj-ea"/>
            </a:endParaRPr>
          </a:p>
          <a:p>
            <a:pPr lvl="1">
              <a:lnSpc>
                <a:spcPts val="3800"/>
              </a:lnSpc>
              <a:spcBef>
                <a:spcPts val="1200"/>
              </a:spcBef>
            </a:pPr>
            <a:r>
              <a:rPr lang="zh-TW" altLang="en-US" sz="2400" dirty="0">
                <a:latin typeface="+mj-ea"/>
                <a:ea typeface="+mj-ea"/>
              </a:rPr>
              <a:t>演員本身知名度</a:t>
            </a:r>
            <a:endParaRPr lang="en-US" altLang="zh-TW" sz="2400" dirty="0">
              <a:latin typeface="+mj-ea"/>
              <a:ea typeface="+mj-ea"/>
            </a:endParaRPr>
          </a:p>
          <a:p>
            <a:pPr lvl="1">
              <a:lnSpc>
                <a:spcPts val="3800"/>
              </a:lnSpc>
              <a:spcBef>
                <a:spcPts val="1200"/>
              </a:spcBef>
            </a:pPr>
            <a:r>
              <a:rPr lang="zh-TW" altLang="en-US" sz="2400" dirty="0">
                <a:latin typeface="+mj-ea"/>
                <a:ea typeface="+mj-ea"/>
              </a:rPr>
              <a:t>劇本</a:t>
            </a:r>
            <a:endParaRPr lang="en-US" altLang="zh-TW" sz="2400" dirty="0">
              <a:latin typeface="+mj-ea"/>
              <a:ea typeface="+mj-ea"/>
            </a:endParaRPr>
          </a:p>
          <a:p>
            <a:pPr marL="457200" indent="-457200">
              <a:lnSpc>
                <a:spcPts val="38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dirty="0">
                <a:latin typeface="+mj-ea"/>
              </a:rPr>
              <a:t>若可加入</a:t>
            </a:r>
            <a:r>
              <a:rPr lang="zh-TW" altLang="en-US" sz="2400" b="1" dirty="0">
                <a:latin typeface="+mj-ea"/>
              </a:rPr>
              <a:t>成本金額</a:t>
            </a:r>
            <a:r>
              <a:rPr lang="zh-TW" altLang="en-US" sz="2400" dirty="0">
                <a:latin typeface="+mj-ea"/>
              </a:rPr>
              <a:t>資料</a:t>
            </a:r>
            <a:r>
              <a:rPr lang="zh-TW" altLang="en-US" sz="2400" dirty="0">
                <a:latin typeface="+mj-ea"/>
                <a:ea typeface="+mj-ea"/>
              </a:rPr>
              <a:t>使其更符合產業需求。</a:t>
            </a:r>
            <a:endParaRPr lang="en-US" altLang="zh-TW" sz="2400" dirty="0">
              <a:latin typeface="+mj-ea"/>
              <a:ea typeface="+mj-ea"/>
            </a:endParaRPr>
          </a:p>
          <a:p>
            <a:pPr marL="457200" indent="-457200">
              <a:lnSpc>
                <a:spcPts val="38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有首週票房未達</a:t>
            </a:r>
            <a:r>
              <a:rPr lang="en-US" altLang="zh-TW" sz="2400" dirty="0">
                <a:latin typeface="+mj-ea"/>
                <a:ea typeface="+mj-ea"/>
              </a:rPr>
              <a:t>4</a:t>
            </a:r>
            <a:r>
              <a:rPr lang="zh-TW" altLang="en-US" sz="2400" dirty="0">
                <a:latin typeface="+mj-ea"/>
                <a:ea typeface="+mj-ea"/>
              </a:rPr>
              <a:t>千萬美元但總票房高達上億元的案例，可以針對其作</a:t>
            </a:r>
            <a:r>
              <a:rPr lang="zh-TW" altLang="en-US" sz="2400" b="1" dirty="0">
                <a:latin typeface="+mj-ea"/>
                <a:ea typeface="+mj-ea"/>
              </a:rPr>
              <a:t>後期行銷</a:t>
            </a:r>
            <a:r>
              <a:rPr lang="zh-TW" altLang="en-US" sz="2400" dirty="0">
                <a:latin typeface="+mj-ea"/>
                <a:ea typeface="+mj-ea"/>
              </a:rPr>
              <a:t>面向的研究。</a:t>
            </a:r>
            <a:endParaRPr lang="en-US" altLang="zh-TW" sz="2400" dirty="0">
              <a:latin typeface="+mj-ea"/>
              <a:ea typeface="+mj-ea"/>
            </a:endParaRPr>
          </a:p>
          <a:p>
            <a:pPr marL="457200" indent="-457200">
              <a:lnSpc>
                <a:spcPts val="38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TW" altLang="en-US" sz="2400" dirty="0">
                <a:latin typeface="+mj-ea"/>
                <a:ea typeface="+mj-ea"/>
              </a:rPr>
              <a:t>針對</a:t>
            </a:r>
            <a:r>
              <a:rPr lang="zh-TW" altLang="en-US" sz="2400" b="1" dirty="0">
                <a:latin typeface="+mj-ea"/>
                <a:ea typeface="+mj-ea"/>
              </a:rPr>
              <a:t>台灣地區</a:t>
            </a:r>
            <a:r>
              <a:rPr lang="zh-TW" altLang="en-US" sz="2400" dirty="0">
                <a:latin typeface="+mj-ea"/>
                <a:ea typeface="+mj-ea"/>
              </a:rPr>
              <a:t>電影代理商選片的參考。</a:t>
            </a:r>
            <a:endParaRPr lang="en-US" altLang="zh-TW" sz="24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zh-TW" sz="24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EE78FC-47B9-465C-8165-00537BB815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講者：楊雅筑</a:t>
            </a:r>
          </a:p>
        </p:txBody>
      </p:sp>
      <p:pic>
        <p:nvPicPr>
          <p:cNvPr id="8" name="圖片 7" descr="一張含有 個人, 男人, 水, 騎馬 的圖片&#10;&#10;自動產生的描述">
            <a:extLst>
              <a:ext uri="{FF2B5EF4-FFF2-40B4-BE49-F238E27FC236}">
                <a16:creationId xmlns:a16="http://schemas.microsoft.com/office/drawing/2014/main" id="{F0066930-D4A7-4317-AA1E-CBAB4381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10" y="3196275"/>
            <a:ext cx="1291112" cy="1915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AF3DDBC-0D4D-4575-B2CA-E253794B8993}"/>
              </a:ext>
            </a:extLst>
          </p:cNvPr>
          <p:cNvSpPr txBox="1"/>
          <p:nvPr/>
        </p:nvSpPr>
        <p:spPr>
          <a:xfrm>
            <a:off x="6083770" y="5849417"/>
            <a:ext cx="60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/>
              <a:t>Source</a:t>
            </a:r>
            <a:r>
              <a:rPr lang="zh-TW" altLang="en-US" sz="1400" dirty="0"/>
              <a:t>：</a:t>
            </a:r>
            <a:r>
              <a:rPr lang="en-US" altLang="zh-TW" sz="1400" dirty="0">
                <a:hlinkClick r:id="rId3"/>
              </a:rPr>
              <a:t>https://www.themoviedb.org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407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76E017C-902E-4C7E-A4E1-42268E2D1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6" y="1122362"/>
            <a:ext cx="7509165" cy="5180919"/>
          </a:xfrm>
        </p:spPr>
        <p:txBody>
          <a:bodyPr>
            <a:normAutofit/>
          </a:bodyPr>
          <a:lstStyle/>
          <a:p>
            <a:r>
              <a:rPr lang="zh-TW" altLang="en-US" sz="7200" dirty="0"/>
              <a:t>感謝聆聽</a:t>
            </a:r>
          </a:p>
        </p:txBody>
      </p:sp>
      <p:cxnSp>
        <p:nvCxnSpPr>
          <p:cNvPr id="6" name="直接连接符 17">
            <a:extLst>
              <a:ext uri="{FF2B5EF4-FFF2-40B4-BE49-F238E27FC236}">
                <a16:creationId xmlns:a16="http://schemas.microsoft.com/office/drawing/2014/main" id="{8D1FD8D1-DC00-4390-8529-47FAC3C0C012}"/>
              </a:ext>
            </a:extLst>
          </p:cNvPr>
          <p:cNvCxnSpPr>
            <a:cxnSpLocks/>
          </p:cNvCxnSpPr>
          <p:nvPr/>
        </p:nvCxnSpPr>
        <p:spPr>
          <a:xfrm flipV="1">
            <a:off x="4947275" y="4372422"/>
            <a:ext cx="5989381" cy="145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69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1FBF2-3406-46A5-9A15-EAAB90D6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專案緣起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648A48-787A-4FF5-BE5E-DFB9C4867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講者：陳冠亨</a:t>
            </a: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002F103D-A734-4C39-9699-B583073BA15F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3967" y="1347536"/>
            <a:ext cx="2520000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0273C7-983A-4692-B7D7-FF96BF9D540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67" y="1708676"/>
            <a:ext cx="72000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03C9344-865D-45F9-9D9F-1A92CCE9FF3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65" y="3668275"/>
            <a:ext cx="720000" cy="720000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128AD18-F780-472B-927A-924BD204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166" y="1708676"/>
            <a:ext cx="6771259" cy="3677343"/>
          </a:xfrm>
        </p:spPr>
        <p:txBody>
          <a:bodyPr>
            <a:normAutofit fontScale="92500"/>
          </a:bodyPr>
          <a:lstStyle/>
          <a:p>
            <a:pPr marL="0" indent="0">
              <a:lnSpc>
                <a:spcPts val="3500"/>
              </a:lnSpc>
              <a:buNone/>
            </a:pPr>
            <a:r>
              <a:rPr lang="zh-TW" altLang="en-US" dirty="0">
                <a:latin typeface="+mn-ea"/>
              </a:rPr>
              <a:t>電影是現代人非常普遍的日常娛樂，前瞻產業研究院數據顯示，全球市場以</a:t>
            </a:r>
            <a:r>
              <a:rPr lang="en-US" altLang="zh-TW" dirty="0">
                <a:latin typeface="+mn-ea"/>
              </a:rPr>
              <a:t>4%</a:t>
            </a:r>
            <a:r>
              <a:rPr lang="zh-TW" altLang="en-US" dirty="0">
                <a:latin typeface="+mn-ea"/>
              </a:rPr>
              <a:t>的速度增長，美國地區</a:t>
            </a:r>
            <a:r>
              <a:rPr lang="en-US" altLang="zh-TW" dirty="0">
                <a:latin typeface="+mn-ea"/>
              </a:rPr>
              <a:t>2018</a:t>
            </a:r>
            <a:r>
              <a:rPr lang="zh-TW" altLang="en-US" dirty="0">
                <a:latin typeface="+mn-ea"/>
              </a:rPr>
              <a:t>年度票房高達</a:t>
            </a:r>
            <a:r>
              <a:rPr lang="en-US" altLang="zh-TW" dirty="0">
                <a:latin typeface="+mn-ea"/>
              </a:rPr>
              <a:t>118</a:t>
            </a:r>
            <a:r>
              <a:rPr lang="zh-TW" altLang="en-US" dirty="0">
                <a:latin typeface="+mn-ea"/>
              </a:rPr>
              <a:t>億美元。</a:t>
            </a:r>
            <a:endParaRPr lang="en-US" altLang="zh-TW" dirty="0">
              <a:latin typeface="+mn-ea"/>
            </a:endParaRPr>
          </a:p>
          <a:p>
            <a:pPr>
              <a:lnSpc>
                <a:spcPts val="3500"/>
              </a:lnSpc>
            </a:pPr>
            <a:endParaRPr lang="en-US" altLang="zh-TW" dirty="0">
              <a:latin typeface="+mn-ea"/>
            </a:endParaRPr>
          </a:p>
          <a:p>
            <a:pPr marL="0" indent="0">
              <a:lnSpc>
                <a:spcPts val="3500"/>
              </a:lnSpc>
              <a:buNone/>
            </a:pPr>
            <a:r>
              <a:rPr lang="zh-TW" altLang="en-US" dirty="0">
                <a:latin typeface="+mn-ea"/>
              </a:rPr>
              <a:t>電影製作是一項極為昂貴的投資，根據投資百科統計平均一部電影成本為八千萬美元，若投資不慎可能會造成嚴重虧損。</a:t>
            </a:r>
            <a:endParaRPr lang="en-US" altLang="zh-TW" dirty="0"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74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1FBF2-3406-46A5-9A15-EAAB90D6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專案範圍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648A48-787A-4FF5-BE5E-DFB9C4867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講者：陳冠亨</a:t>
            </a:r>
          </a:p>
        </p:txBody>
      </p:sp>
      <p:pic>
        <p:nvPicPr>
          <p:cNvPr id="5" name="图片 39">
            <a:extLst>
              <a:ext uri="{FF2B5EF4-FFF2-40B4-BE49-F238E27FC236}">
                <a16:creationId xmlns:a16="http://schemas.microsoft.com/office/drawing/2014/main" id="{ED483DC1-A205-4737-A669-C9D9BD653602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3219" y="1629000"/>
            <a:ext cx="2520000" cy="3600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5B5EA665-6C9D-4AEE-A7E7-92BEF8AF4734}"/>
              </a:ext>
            </a:extLst>
          </p:cNvPr>
          <p:cNvSpPr txBox="1">
            <a:spLocks/>
          </p:cNvSpPr>
          <p:nvPr/>
        </p:nvSpPr>
        <p:spPr>
          <a:xfrm>
            <a:off x="1083358" y="1539500"/>
            <a:ext cx="6879114" cy="4387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zh-TW" altLang="en-US" sz="2600" dirty="0">
                <a:latin typeface="+mn-ea"/>
              </a:rPr>
              <a:t>鑒於資料完整性，選擇美國市場在</a:t>
            </a:r>
            <a:r>
              <a:rPr lang="en-US" altLang="zh-TW" sz="2600" dirty="0">
                <a:latin typeface="+mn-ea"/>
              </a:rPr>
              <a:t>2009</a:t>
            </a:r>
            <a:r>
              <a:rPr lang="zh-TW" altLang="en-US" sz="2600" dirty="0">
                <a:latin typeface="+mn-ea"/>
              </a:rPr>
              <a:t>年至</a:t>
            </a:r>
            <a:r>
              <a:rPr lang="en-US" altLang="zh-TW" sz="2600" dirty="0">
                <a:latin typeface="+mn-ea"/>
              </a:rPr>
              <a:t>2019</a:t>
            </a:r>
            <a:r>
              <a:rPr lang="zh-TW" altLang="en-US" sz="2600" dirty="0">
                <a:latin typeface="+mn-ea"/>
              </a:rPr>
              <a:t>年</a:t>
            </a:r>
            <a:r>
              <a:rPr lang="en-US" altLang="zh-TW" sz="2600" dirty="0">
                <a:latin typeface="+mn-ea"/>
              </a:rPr>
              <a:t>9</a:t>
            </a:r>
            <a:r>
              <a:rPr lang="zh-TW" altLang="en-US" sz="2600" dirty="0">
                <a:latin typeface="+mn-ea"/>
              </a:rPr>
              <a:t>月近十年的資料，利用演員卡司、檔期、類型等電影資訊，以及觀眾在 </a:t>
            </a:r>
            <a:r>
              <a:rPr lang="en-US" altLang="zh-TW" sz="2600" dirty="0" err="1">
                <a:latin typeface="+mn-ea"/>
              </a:rPr>
              <a:t>Youtube</a:t>
            </a:r>
            <a:r>
              <a:rPr lang="en-US" altLang="zh-TW" sz="2600" dirty="0">
                <a:latin typeface="+mn-ea"/>
              </a:rPr>
              <a:t> </a:t>
            </a:r>
            <a:r>
              <a:rPr lang="zh-TW" altLang="en-US" sz="2600" dirty="0">
                <a:latin typeface="+mn-ea"/>
              </a:rPr>
              <a:t>官方預告片上的留言聲量，進行預測。</a:t>
            </a:r>
            <a:endParaRPr lang="en-US" altLang="zh-TW" sz="2600" dirty="0">
              <a:latin typeface="+mn-ea"/>
            </a:endParaRPr>
          </a:p>
          <a:p>
            <a:pPr marL="0" indent="0">
              <a:lnSpc>
                <a:spcPts val="3500"/>
              </a:lnSpc>
              <a:buNone/>
            </a:pPr>
            <a:endParaRPr lang="en-US" altLang="zh-TW" sz="2600" dirty="0">
              <a:latin typeface="+mn-ea"/>
            </a:endParaRPr>
          </a:p>
          <a:p>
            <a:pPr marL="0" indent="0">
              <a:lnSpc>
                <a:spcPts val="3500"/>
              </a:lnSpc>
              <a:buNone/>
            </a:pPr>
            <a:r>
              <a:rPr lang="zh-TW" altLang="en-US" sz="2600" dirty="0">
                <a:latin typeface="+mn-ea"/>
              </a:rPr>
              <a:t>近十年平均首週票房約佔總票房</a:t>
            </a:r>
            <a:r>
              <a:rPr lang="en-US" altLang="zh-TW" sz="2600" dirty="0">
                <a:latin typeface="+mn-ea"/>
              </a:rPr>
              <a:t>40%</a:t>
            </a:r>
            <a:r>
              <a:rPr lang="zh-TW" altLang="en-US" sz="2600" dirty="0">
                <a:latin typeface="+mn-ea"/>
              </a:rPr>
              <a:t>，且首週票房對於電影上映時間長短有關鍵性影響，故針對首週票房建立預測模型。</a:t>
            </a:r>
            <a:endParaRPr lang="en-US" altLang="zh-TW" sz="2600" dirty="0">
              <a:latin typeface="+mn-ea"/>
            </a:endParaRPr>
          </a:p>
          <a:p>
            <a:pPr>
              <a:lnSpc>
                <a:spcPts val="3500"/>
              </a:lnSpc>
            </a:pPr>
            <a:endParaRPr lang="en-US" altLang="zh-TW" sz="2600" dirty="0"/>
          </a:p>
          <a:p>
            <a:endParaRPr lang="zh-TW" altLang="en-US" sz="2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FC8263-6E91-481C-9E6C-550CC5B3179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6" y="1539500"/>
            <a:ext cx="720000" cy="7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F31A9DF-8C8E-4EC5-A5D8-F9464225029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6" y="396248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圓角矩形 24">
            <a:extLst>
              <a:ext uri="{FF2B5EF4-FFF2-40B4-BE49-F238E27FC236}">
                <a16:creationId xmlns:a16="http://schemas.microsoft.com/office/drawing/2014/main" id="{B7BBA8F2-7C0C-4A00-BA4E-0ED951EB48F6}"/>
              </a:ext>
            </a:extLst>
          </p:cNvPr>
          <p:cNvSpPr/>
          <p:nvPr/>
        </p:nvSpPr>
        <p:spPr>
          <a:xfrm>
            <a:off x="9768024" y="3666402"/>
            <a:ext cx="1679510" cy="22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B1FBF2-3406-46A5-9A15-EAAB90D6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6"/>
            <a:ext cx="10095345" cy="724766"/>
          </a:xfrm>
        </p:spPr>
        <p:txBody>
          <a:bodyPr/>
          <a:lstStyle/>
          <a:p>
            <a:r>
              <a:rPr lang="zh-TW" altLang="en-US" dirty="0"/>
              <a:t>專案流程與使用工具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648A48-787A-4FF5-BE5E-DFB9C4867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b="1" dirty="0"/>
              <a:t>講者：林挺嘉</a:t>
            </a:r>
          </a:p>
        </p:txBody>
      </p:sp>
      <p:sp>
        <p:nvSpPr>
          <p:cNvPr id="32" name="圓角矩形 24">
            <a:extLst>
              <a:ext uri="{FF2B5EF4-FFF2-40B4-BE49-F238E27FC236}">
                <a16:creationId xmlns:a16="http://schemas.microsoft.com/office/drawing/2014/main" id="{A274D7DD-C3B7-4451-BD36-82520419C106}"/>
              </a:ext>
            </a:extLst>
          </p:cNvPr>
          <p:cNvSpPr/>
          <p:nvPr/>
        </p:nvSpPr>
        <p:spPr>
          <a:xfrm>
            <a:off x="9768024" y="1297001"/>
            <a:ext cx="1679510" cy="22385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圓角矩形 23">
            <a:extLst>
              <a:ext uri="{FF2B5EF4-FFF2-40B4-BE49-F238E27FC236}">
                <a16:creationId xmlns:a16="http://schemas.microsoft.com/office/drawing/2014/main" id="{FE3C179A-5197-421C-8A20-315FFDBF479A}"/>
              </a:ext>
            </a:extLst>
          </p:cNvPr>
          <p:cNvSpPr/>
          <p:nvPr/>
        </p:nvSpPr>
        <p:spPr>
          <a:xfrm>
            <a:off x="7344097" y="1286315"/>
            <a:ext cx="1679510" cy="46186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圓角矩形 22">
            <a:extLst>
              <a:ext uri="{FF2B5EF4-FFF2-40B4-BE49-F238E27FC236}">
                <a16:creationId xmlns:a16="http://schemas.microsoft.com/office/drawing/2014/main" id="{65740FF2-4C63-475D-999D-6B8B0C46E25E}"/>
              </a:ext>
            </a:extLst>
          </p:cNvPr>
          <p:cNvSpPr/>
          <p:nvPr/>
        </p:nvSpPr>
        <p:spPr>
          <a:xfrm>
            <a:off x="5094673" y="1286315"/>
            <a:ext cx="1679510" cy="46186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圓角矩形 19">
            <a:extLst>
              <a:ext uri="{FF2B5EF4-FFF2-40B4-BE49-F238E27FC236}">
                <a16:creationId xmlns:a16="http://schemas.microsoft.com/office/drawing/2014/main" id="{EE7D73CE-3952-4784-8244-CB88C816E80C}"/>
              </a:ext>
            </a:extLst>
          </p:cNvPr>
          <p:cNvSpPr/>
          <p:nvPr/>
        </p:nvSpPr>
        <p:spPr>
          <a:xfrm>
            <a:off x="561239" y="1297136"/>
            <a:ext cx="1679510" cy="46186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21">
            <a:extLst>
              <a:ext uri="{FF2B5EF4-FFF2-40B4-BE49-F238E27FC236}">
                <a16:creationId xmlns:a16="http://schemas.microsoft.com/office/drawing/2014/main" id="{DE7B7D97-096D-4791-8E5C-2113946341DB}"/>
              </a:ext>
            </a:extLst>
          </p:cNvPr>
          <p:cNvSpPr/>
          <p:nvPr/>
        </p:nvSpPr>
        <p:spPr>
          <a:xfrm>
            <a:off x="2820742" y="1286315"/>
            <a:ext cx="1679510" cy="46186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192AEC92-A0BD-498E-A176-7A80DDDAEDDE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3579" y="4218404"/>
            <a:ext cx="1336872" cy="49103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408D8C7E-F4BD-4034-8137-1EF5CE62F3C1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6231" y="4989876"/>
            <a:ext cx="1083173" cy="510323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1575197-0621-4905-A6E2-4B10F2DFA00D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8186" y="3666402"/>
            <a:ext cx="1045167" cy="186466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D7FA37B-7AE1-4D04-8956-B914E1CB62B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3879" y="3527092"/>
            <a:ext cx="1440000" cy="42675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4DDF67FE-7D1F-41BA-8A6B-A79A9074D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74000" y1="49667" x2="74000" y2="49667"/>
                        <a14:foregroundMark x1="73625" y1="49002" x2="73625" y2="49002"/>
                        <a14:foregroundMark x1="73250" y1="46785" x2="73250" y2="46785"/>
                        <a14:foregroundMark x1="73250" y1="45011" x2="73250" y2="45011"/>
                        <a14:foregroundMark x1="73250" y1="44568" x2="73250" y2="44568"/>
                        <a14:foregroundMark x1="73250" y1="44568" x2="73250" y2="42794"/>
                        <a14:foregroundMark x1="73250" y1="42794" x2="73250" y2="42794"/>
                        <a14:foregroundMark x1="76875" y1="44346" x2="76875" y2="44346"/>
                        <a14:foregroundMark x1="76875" y1="44346" x2="76875" y2="44346"/>
                        <a14:foregroundMark x1="76875" y1="44346" x2="76875" y2="44346"/>
                        <a14:foregroundMark x1="76875" y1="44346" x2="76875" y2="44346"/>
                        <a14:foregroundMark x1="76875" y1="44346" x2="78500" y2="41685"/>
                        <a14:foregroundMark x1="72625" y1="49224" x2="71875" y2="60089"/>
                        <a14:foregroundMark x1="74875" y1="49002" x2="79500" y2="56763"/>
                        <a14:foregroundMark x1="79500" y1="56763" x2="79125" y2="58537"/>
                        <a14:foregroundMark x1="12375" y1="37694" x2="12375" y2="59424"/>
                        <a14:foregroundMark x1="23000" y1="44568" x2="26125" y2="59424"/>
                        <a14:foregroundMark x1="39000" y1="38137" x2="33375" y2="43459"/>
                        <a14:foregroundMark x1="33375" y1="43459" x2="37500" y2="50998"/>
                        <a14:foregroundMark x1="40875" y1="62084" x2="42625" y2="50111"/>
                        <a14:foregroundMark x1="44154" y1="49366" x2="44506" y2="49195"/>
                        <a14:foregroundMark x1="42625" y1="50111" x2="43736" y2="49570"/>
                        <a14:foregroundMark x1="48196" y1="54545" x2="48172" y2="54767"/>
                        <a14:foregroundMark x1="48290" y1="53659" x2="48196" y2="54545"/>
                        <a14:foregroundMark x1="48437" y1="52283" x2="48338" y2="53215"/>
                        <a14:foregroundMark x1="48711" y1="49719" x2="48648" y2="50311"/>
                        <a14:foregroundMark x1="59125" y1="44789" x2="54125" y2="51220"/>
                        <a14:foregroundMark x1="54125" y1="51220" x2="57375" y2="57206"/>
                        <a14:foregroundMark x1="62375" y1="44789" x2="63500" y2="59645"/>
                        <a14:foregroundMark x1="66875" y1="56319" x2="69000" y2="45011"/>
                        <a14:backgroundMark x1="46625" y1="50554" x2="46625" y2="50554"/>
                        <a14:backgroundMark x1="46750" y1="48115" x2="47250" y2="47894"/>
                        <a14:backgroundMark x1="48000" y1="50776" x2="48375" y2="52328"/>
                        <a14:backgroundMark x1="47625" y1="47672" x2="47750" y2="49889"/>
                        <a14:backgroundMark x1="48375" y1="53215" x2="48375" y2="53659"/>
                        <a14:backgroundMark x1="44625" y1="48780" x2="44375" y2="48780"/>
                        <a14:backgroundMark x1="47500" y1="47672" x2="48125" y2="49446"/>
                        <a14:backgroundMark x1="48125" y1="54545" x2="48125" y2="54545"/>
                        <a14:backgroundMark x1="48250" y1="53659" x2="48250" y2="52772"/>
                        <a14:backgroundMark x1="48625" y1="50111" x2="48625" y2="49446"/>
                        <a14:backgroundMark x1="44250" y1="49446" x2="44125" y2="49889"/>
                        <a14:backgroundMark x1="48000" y1="54767" x2="48000" y2="55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8829" y="4101700"/>
            <a:ext cx="1451114" cy="81806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07193B2-5AB3-4006-8B95-2E0FD4821B9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8476" y="5299900"/>
            <a:ext cx="1340214" cy="30572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D6E27BA4-AE73-4763-9F3A-C0E3065B4E0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99104" y="3429000"/>
            <a:ext cx="1031697" cy="397001"/>
          </a:xfrm>
          <a:prstGeom prst="rect">
            <a:avLst/>
          </a:prstGeom>
        </p:spPr>
      </p:pic>
      <p:pic>
        <p:nvPicPr>
          <p:cNvPr id="45" name="內容版面配置區 4">
            <a:extLst>
              <a:ext uri="{FF2B5EF4-FFF2-40B4-BE49-F238E27FC236}">
                <a16:creationId xmlns:a16="http://schemas.microsoft.com/office/drawing/2014/main" id="{03E10DAE-10AF-415E-99CF-EB29361A2A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32" b="96372" l="1641" r="99297">
                        <a14:foregroundMark x1="15391" y1="67634" x2="15391" y2="67634"/>
                        <a14:foregroundMark x1="15078" y1="60668" x2="15078" y2="60668"/>
                        <a14:foregroundMark x1="15078" y1="60668" x2="15078" y2="60668"/>
                        <a14:foregroundMark x1="6641" y1="55007" x2="9219" y2="70537"/>
                        <a14:foregroundMark x1="9219" y1="70537" x2="13438" y2="78810"/>
                        <a14:foregroundMark x1="13438" y1="78810" x2="18828" y2="82874"/>
                        <a14:foregroundMark x1="18828" y1="82874" x2="23594" y2="82293"/>
                        <a14:foregroundMark x1="23594" y1="82293" x2="24922" y2="72279"/>
                        <a14:foregroundMark x1="24922" y1="72279" x2="21172" y2="60377"/>
                        <a14:foregroundMark x1="21172" y1="60377" x2="6719" y2="52540"/>
                        <a14:foregroundMark x1="8750" y1="44993" x2="3672" y2="53120"/>
                        <a14:foregroundMark x1="3672" y1="53120" x2="5469" y2="64151"/>
                        <a14:foregroundMark x1="5469" y1="64151" x2="13047" y2="78520"/>
                        <a14:foregroundMark x1="13047" y1="78520" x2="18281" y2="85196"/>
                        <a14:foregroundMark x1="18281" y1="85196" x2="12578" y2="90276"/>
                        <a14:foregroundMark x1="12578" y1="90276" x2="4141" y2="73295"/>
                        <a14:foregroundMark x1="4141" y1="73295" x2="5078" y2="62409"/>
                        <a14:foregroundMark x1="5078" y1="62409" x2="7500" y2="54282"/>
                        <a14:foregroundMark x1="7500" y1="54282" x2="12188" y2="48621"/>
                        <a14:foregroundMark x1="12188" y1="48621" x2="23359" y2="61393"/>
                        <a14:foregroundMark x1="23359" y1="61393" x2="22813" y2="52250"/>
                        <a14:foregroundMark x1="22813" y1="52250" x2="18906" y2="44412"/>
                        <a14:foregroundMark x1="18906" y1="44412" x2="8906" y2="43687"/>
                        <a14:foregroundMark x1="8906" y1="43687" x2="4844" y2="48766"/>
                        <a14:foregroundMark x1="4844" y1="48766" x2="1719" y2="56604"/>
                        <a14:foregroundMark x1="1719" y1="56604" x2="625" y2="65457"/>
                        <a14:foregroundMark x1="625" y1="65457" x2="5078" y2="82438"/>
                        <a14:foregroundMark x1="5078" y1="82438" x2="9297" y2="89840"/>
                        <a14:foregroundMark x1="9297" y1="89840" x2="18281" y2="97678"/>
                        <a14:foregroundMark x1="18281" y1="97678" x2="23047" y2="97968"/>
                        <a14:foregroundMark x1="23047" y1="97968" x2="27500" y2="94194"/>
                        <a14:foregroundMark x1="27500" y1="94194" x2="30859" y2="76343"/>
                        <a14:foregroundMark x1="30859" y1="76343" x2="24375" y2="49927"/>
                        <a14:foregroundMark x1="24375" y1="49927" x2="23828" y2="49057"/>
                        <a14:foregroundMark x1="4141" y1="49927" x2="1094" y2="57910"/>
                        <a14:foregroundMark x1="1094" y1="57910" x2="1641" y2="76197"/>
                        <a14:foregroundMark x1="1641" y1="76197" x2="3203" y2="82293"/>
                        <a14:foregroundMark x1="82969" y1="68650" x2="81250" y2="77504"/>
                        <a14:foregroundMark x1="81250" y1="77504" x2="86406" y2="77939"/>
                        <a14:foregroundMark x1="86406" y1="77939" x2="89141" y2="69811"/>
                        <a14:foregroundMark x1="89141" y1="69811" x2="88281" y2="79390"/>
                        <a14:foregroundMark x1="88281" y1="79390" x2="90859" y2="71118"/>
                        <a14:foregroundMark x1="90859" y1="71118" x2="95156" y2="66618"/>
                        <a14:foregroundMark x1="95156" y1="66618" x2="95703" y2="75762"/>
                        <a14:foregroundMark x1="95703" y1="75762" x2="99297" y2="79536"/>
                        <a14:foregroundMark x1="46641" y1="55007" x2="44375" y2="63861"/>
                        <a14:foregroundMark x1="44375" y1="63861" x2="44141" y2="82729"/>
                        <a14:foregroundMark x1="44141" y1="82729" x2="48984" y2="81132"/>
                        <a14:foregroundMark x1="48984" y1="81132" x2="57500" y2="72279"/>
                        <a14:foregroundMark x1="57500" y1="72279" x2="55391" y2="64006"/>
                        <a14:foregroundMark x1="55391" y1="64006" x2="52812" y2="72424"/>
                        <a14:foregroundMark x1="52812" y1="72424" x2="53438" y2="81422"/>
                        <a14:foregroundMark x1="53438" y1="81422" x2="58203" y2="82874"/>
                        <a14:foregroundMark x1="58203" y1="82874" x2="60469" y2="79536"/>
                        <a14:foregroundMark x1="62500" y1="73730" x2="62969" y2="82874"/>
                        <a14:foregroundMark x1="62969" y1="82874" x2="67813" y2="79536"/>
                        <a14:foregroundMark x1="67813" y1="79536" x2="70547" y2="71263"/>
                        <a14:foregroundMark x1="70547" y1="71263" x2="70234" y2="81277"/>
                        <a14:foregroundMark x1="70234" y1="81277" x2="75000" y2="80261"/>
                        <a14:foregroundMark x1="75000" y1="80261" x2="77344" y2="71988"/>
                        <a14:foregroundMark x1="77344" y1="71988" x2="82031" y2="69956"/>
                        <a14:foregroundMark x1="82031" y1="69956" x2="81094" y2="79100"/>
                        <a14:foregroundMark x1="81094" y1="79100" x2="85938" y2="78084"/>
                        <a14:foregroundMark x1="85938" y1="78084" x2="87734" y2="68070"/>
                        <a14:foregroundMark x1="87734" y1="68070" x2="88281" y2="77213"/>
                        <a14:foregroundMark x1="88281" y1="77213" x2="91719" y2="70102"/>
                        <a14:foregroundMark x1="91719" y1="70102" x2="96641" y2="71553"/>
                        <a14:foregroundMark x1="96641" y1="71553" x2="93984" y2="79971"/>
                        <a14:foregroundMark x1="93984" y1="79971" x2="98672" y2="80261"/>
                        <a14:foregroundMark x1="81250" y1="76197" x2="80938" y2="85051"/>
                        <a14:foregroundMark x1="80938" y1="85051" x2="85313" y2="80552"/>
                        <a14:foregroundMark x1="85313" y1="80552" x2="86328" y2="78374"/>
                        <a14:foregroundMark x1="79688" y1="80697" x2="81641" y2="84325"/>
                        <a14:foregroundMark x1="50625" y1="8128" x2="66563" y2="2177"/>
                        <a14:foregroundMark x1="66563" y1="2177" x2="77813" y2="8128"/>
                        <a14:foregroundMark x1="40781" y1="95065" x2="46563" y2="95356"/>
                        <a14:foregroundMark x1="46563" y1="95356" x2="52266" y2="94630"/>
                        <a14:foregroundMark x1="52266" y1="94630" x2="62500" y2="96372"/>
                        <a14:foregroundMark x1="62500" y1="96372" x2="67344" y2="95065"/>
                        <a14:foregroundMark x1="89922" y1="66763" x2="90547" y2="65167"/>
                        <a14:foregroundMark x1="95000" y1="66038" x2="96953" y2="65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4310" y="4173846"/>
            <a:ext cx="1196491" cy="499040"/>
          </a:xfrm>
          <a:prstGeom prst="rect">
            <a:avLst/>
          </a:prstGeom>
        </p:spPr>
      </p:pic>
      <p:pic>
        <p:nvPicPr>
          <p:cNvPr id="46" name="內容版面配置區 28">
            <a:extLst>
              <a:ext uri="{FF2B5EF4-FFF2-40B4-BE49-F238E27FC236}">
                <a16:creationId xmlns:a16="http://schemas.microsoft.com/office/drawing/2014/main" id="{404AE3F5-498D-4F46-B595-8A3BFB3906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9000" y1="28660" x2="29000" y2="28660"/>
                        <a14:foregroundMark x1="26625" y1="29283" x2="30375" y2="29283"/>
                        <a14:foregroundMark x1="30375" y1="29283" x2="35000" y2="29283"/>
                        <a14:foregroundMark x1="35000" y1="29283" x2="42000" y2="31776"/>
                        <a14:foregroundMark x1="42000" y1="31776" x2="42625" y2="50156"/>
                        <a14:foregroundMark x1="42625" y1="50156" x2="41875" y2="65109"/>
                        <a14:foregroundMark x1="41875" y1="65109" x2="38500" y2="68224"/>
                        <a14:foregroundMark x1="38500" y1="68224" x2="30875" y2="68224"/>
                        <a14:foregroundMark x1="30875" y1="68224" x2="28000" y2="64798"/>
                        <a14:foregroundMark x1="28000" y1="64798" x2="26000" y2="28037"/>
                        <a14:foregroundMark x1="52000" y1="64798" x2="52375" y2="64798"/>
                        <a14:foregroundMark x1="51875" y1="67290" x2="51875" y2="67290"/>
                        <a14:foregroundMark x1="52000" y1="69159" x2="52000" y2="69159"/>
                        <a14:foregroundMark x1="52125" y1="71340" x2="52125" y2="71340"/>
                        <a14:foregroundMark x1="54250" y1="69782" x2="54250" y2="69782"/>
                        <a14:foregroundMark x1="54875" y1="68847" x2="54875" y2="68847"/>
                        <a14:foregroundMark x1="55375" y1="68847" x2="55375" y2="68847"/>
                        <a14:foregroundMark x1="55625" y1="68847" x2="55625" y2="68847"/>
                        <a14:foregroundMark x1="56625" y1="68847" x2="63625" y2="69782"/>
                        <a14:foregroundMark x1="53000" y1="67601" x2="69875" y2="68536"/>
                        <a14:foregroundMark x1="58500" y1="68536" x2="69625" y2="68847"/>
                        <a14:foregroundMark x1="62115" y1="40998" x2="64540" y2="41778"/>
                        <a14:foregroundMark x1="60567" y1="40499" x2="61486" y2="40795"/>
                        <a14:foregroundMark x1="60764" y1="40296" x2="60406" y2="41248"/>
                        <a14:foregroundMark x1="61443" y1="53165" x2="61875" y2="55763"/>
                        <a14:foregroundMark x1="60320" y1="46417" x2="61152" y2="51415"/>
                        <a14:foregroundMark x1="59873" y1="43728" x2="60320" y2="46417"/>
                        <a14:foregroundMark x1="61875" y1="55763" x2="62935" y2="56140"/>
                        <a14:foregroundMark x1="63029" y1="46417" x2="63224" y2="46788"/>
                        <a14:foregroundMark x1="60380" y1="41368" x2="63029" y2="46417"/>
                        <a14:foregroundMark x1="28125" y1="28349" x2="28125" y2="30218"/>
                        <a14:foregroundMark x1="31625" y1="38006" x2="31250" y2="61371"/>
                        <a14:foregroundMark x1="31250" y1="61371" x2="31375" y2="61371"/>
                        <a14:foregroundMark x1="37750" y1="38006" x2="32625" y2="47664"/>
                        <a14:foregroundMark x1="32625" y1="47664" x2="33500" y2="50779"/>
                        <a14:foregroundMark x1="33875" y1="45171" x2="36500" y2="58567"/>
                        <a14:foregroundMark x1="36500" y1="58567" x2="38000" y2="62305"/>
                        <a14:foregroundMark x1="25875" y1="26791" x2="27250" y2="51090"/>
                        <a14:foregroundMark x1="27250" y1="51090" x2="26125" y2="67601"/>
                        <a14:foregroundMark x1="26125" y1="67601" x2="29000" y2="71963"/>
                        <a14:foregroundMark x1="29000" y1="71963" x2="42875" y2="72897"/>
                        <a14:foregroundMark x1="42875" y1="72897" x2="44000" y2="65421"/>
                        <a14:foregroundMark x1="44000" y1="65421" x2="44000" y2="26168"/>
                        <a14:foregroundMark x1="44000" y1="26168" x2="26000" y2="26168"/>
                        <a14:foregroundMark x1="52125" y1="65421" x2="52125" y2="65421"/>
                        <a14:foregroundMark x1="53625" y1="70093" x2="53625" y2="70093"/>
                        <a14:foregroundMark x1="55750" y1="70093" x2="55750" y2="70093"/>
                        <a14:foregroundMark x1="58625" y1="68847" x2="58625" y2="68847"/>
                        <a14:foregroundMark x1="60250" y1="69782" x2="60250" y2="69782"/>
                        <a14:foregroundMark x1="62750" y1="69470" x2="62750" y2="69470"/>
                        <a14:foregroundMark x1="64625" y1="69159" x2="64625" y2="69159"/>
                        <a14:foregroundMark x1="64875" y1="68847" x2="64875" y2="68847"/>
                        <a14:foregroundMark x1="64875" y1="68847" x2="64875" y2="68847"/>
                        <a14:foregroundMark x1="67000" y1="66044" x2="66875" y2="71340"/>
                        <a14:foregroundMark x1="64250" y1="64486" x2="66250" y2="64798"/>
                        <a14:foregroundMark x1="64625" y1="64798" x2="64625" y2="72897"/>
                        <a14:foregroundMark x1="64875" y1="67913" x2="65125" y2="67913"/>
                        <a14:foregroundMark x1="69875" y1="66667" x2="72875" y2="66978"/>
                        <a14:backgroundMark x1="11125" y1="19315" x2="11125" y2="19315"/>
                        <a14:backgroundMark x1="5000" y1="6854" x2="1750" y2="6542"/>
                        <a14:backgroundMark x1="1750" y1="6542" x2="2125" y2="13707"/>
                        <a14:backgroundMark x1="2125" y1="13707" x2="4625" y2="27103"/>
                        <a14:backgroundMark x1="4625" y1="27103" x2="4750" y2="69159"/>
                        <a14:backgroundMark x1="4750" y1="69159" x2="2125" y2="91589"/>
                        <a14:backgroundMark x1="2125" y1="91589" x2="5375" y2="95950"/>
                        <a14:backgroundMark x1="5375" y1="95950" x2="13375" y2="96573"/>
                        <a14:backgroundMark x1="13375" y1="96573" x2="47375" y2="93458"/>
                        <a14:backgroundMark x1="47375" y1="93458" x2="67375" y2="94393"/>
                        <a14:backgroundMark x1="67375" y1="94393" x2="81125" y2="92835"/>
                        <a14:backgroundMark x1="81125" y1="92835" x2="85125" y2="92835"/>
                        <a14:backgroundMark x1="85125" y1="92835" x2="98375" y2="91277"/>
                        <a14:backgroundMark x1="98375" y1="91277" x2="99250" y2="81308"/>
                        <a14:backgroundMark x1="99250" y1="81308" x2="96500" y2="55452"/>
                        <a14:backgroundMark x1="96500" y1="55452" x2="98625" y2="4984"/>
                        <a14:backgroundMark x1="98625" y1="4984" x2="5875" y2="7788"/>
                        <a14:backgroundMark x1="5875" y1="7788" x2="37250" y2="12150"/>
                        <a14:backgroundMark x1="37250" y1="12150" x2="27625" y2="12150"/>
                        <a14:backgroundMark x1="27625" y1="12150" x2="58625" y2="16199"/>
                        <a14:backgroundMark x1="58625" y1="16199" x2="38500" y2="14330"/>
                        <a14:backgroundMark x1="38500" y1="14330" x2="65000" y2="14330"/>
                        <a14:backgroundMark x1="65000" y1="14330" x2="82750" y2="13707"/>
                        <a14:backgroundMark x1="82750" y1="13707" x2="66250" y2="13396"/>
                        <a14:backgroundMark x1="66250" y1="13396" x2="89250" y2="13707"/>
                        <a14:backgroundMark x1="89250" y1="13707" x2="83875" y2="13084"/>
                        <a14:backgroundMark x1="83875" y1="13084" x2="88750" y2="12461"/>
                        <a14:backgroundMark x1="88750" y1="12461" x2="81625" y2="27103"/>
                        <a14:backgroundMark x1="81625" y1="27103" x2="76250" y2="51090"/>
                        <a14:backgroundMark x1="76250" y1="51090" x2="75625" y2="64486"/>
                        <a14:backgroundMark x1="75625" y1="64486" x2="77750" y2="74766"/>
                        <a14:backgroundMark x1="77750" y1="74766" x2="74375" y2="81620"/>
                        <a14:backgroundMark x1="74375" y1="81620" x2="31250" y2="84424"/>
                        <a14:backgroundMark x1="31250" y1="84424" x2="17875" y2="76636"/>
                        <a14:backgroundMark x1="17875" y1="76636" x2="15750" y2="66978"/>
                        <a14:backgroundMark x1="15750" y1="66978" x2="18875" y2="21495"/>
                        <a14:backgroundMark x1="18875" y1="21495" x2="28875" y2="13084"/>
                        <a14:backgroundMark x1="28875" y1="13084" x2="33250" y2="12461"/>
                        <a14:backgroundMark x1="33250" y1="12461" x2="78875" y2="19315"/>
                        <a14:backgroundMark x1="63250" y1="46729" x2="65750" y2="51713"/>
                        <a14:backgroundMark x1="65750" y1="51713" x2="64625" y2="55763"/>
                        <a14:backgroundMark x1="69000" y1="56075" x2="69000" y2="48598"/>
                        <a14:backgroundMark x1="68625" y1="38006" x2="69625" y2="39564"/>
                        <a14:backgroundMark x1="58250" y1="36137" x2="58250" y2="39875"/>
                        <a14:backgroundMark x1="61750" y1="33333" x2="64000" y2="34891"/>
                        <a14:backgroundMark x1="65000" y1="53271" x2="63375" y2="55763"/>
                        <a14:backgroundMark x1="63000" y1="56698" x2="63000" y2="56698"/>
                        <a14:backgroundMark x1="63000" y1="56698" x2="63000" y2="56698"/>
                        <a14:backgroundMark x1="63000" y1="56075" x2="63000" y2="56075"/>
                        <a14:backgroundMark x1="63000" y1="46417" x2="63000" y2="46417"/>
                        <a14:backgroundMark x1="54125" y1="37383" x2="58625" y2="32710"/>
                        <a14:backgroundMark x1="58625" y1="32710" x2="54875" y2="50156"/>
                        <a14:backgroundMark x1="54875" y1="50156" x2="57125" y2="50467"/>
                        <a14:backgroundMark x1="57750" y1="30530" x2="58500" y2="31776"/>
                        <a14:backgroundMark x1="59500" y1="30218" x2="58250" y2="32399"/>
                        <a14:backgroundMark x1="60125" y1="30218" x2="55000" y2="34891"/>
                        <a14:backgroundMark x1="55000" y1="34891" x2="54375" y2="33956"/>
                        <a14:backgroundMark x1="67625" y1="30530" x2="69125" y2="39564"/>
                        <a14:backgroundMark x1="69125" y1="39564" x2="68750" y2="49221"/>
                        <a14:backgroundMark x1="68750" y1="49221" x2="67000" y2="39564"/>
                        <a14:backgroundMark x1="67000" y1="39564" x2="67000" y2="30218"/>
                        <a14:backgroundMark x1="67000" y1="30218" x2="68375" y2="50779"/>
                        <a14:backgroundMark x1="68375" y1="50779" x2="70750" y2="38318"/>
                        <a14:backgroundMark x1="70750" y1="38318" x2="70875" y2="48287"/>
                        <a14:backgroundMark x1="70875" y1="48287" x2="70875" y2="37695"/>
                        <a14:backgroundMark x1="70875" y1="37695" x2="71375" y2="47975"/>
                        <a14:backgroundMark x1="71375" y1="47975" x2="72250" y2="33645"/>
                        <a14:backgroundMark x1="72250" y1="33645" x2="70875" y2="47975"/>
                        <a14:backgroundMark x1="70875" y1="47975" x2="70250" y2="37072"/>
                        <a14:backgroundMark x1="70250" y1="37072" x2="68500" y2="38941"/>
                        <a14:backgroundMark x1="69625" y1="50156" x2="67625" y2="52336"/>
                        <a14:backgroundMark x1="70625" y1="51713" x2="67875" y2="55452"/>
                        <a14:backgroundMark x1="67250" y1="31464" x2="66000" y2="29595"/>
                        <a14:backgroundMark x1="56250" y1="33333" x2="52375" y2="38006"/>
                        <a14:backgroundMark x1="56250" y1="53583" x2="57625" y2="56075"/>
                        <a14:backgroundMark x1="52875" y1="38318" x2="52500" y2="40810"/>
                        <a14:backgroundMark x1="57000" y1="54206" x2="57375" y2="57009"/>
                        <a14:backgroundMark x1="56750" y1="52960" x2="56750" y2="59502"/>
                        <a14:backgroundMark x1="68875" y1="53271" x2="67500" y2="53583"/>
                        <a14:backgroundMark x1="57125" y1="53271" x2="56000" y2="52960"/>
                        <a14:backgroundMark x1="69000" y1="53271" x2="67375" y2="53894"/>
                        <a14:backgroundMark x1="68375" y1="51402" x2="66875" y2="54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9896" y="4794670"/>
            <a:ext cx="2301705" cy="990153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8FAC537-A345-49D1-B520-F39F8D725D22}"/>
              </a:ext>
            </a:extLst>
          </p:cNvPr>
          <p:cNvSpPr txBox="1"/>
          <p:nvPr/>
        </p:nvSpPr>
        <p:spPr>
          <a:xfrm>
            <a:off x="648252" y="2614175"/>
            <a:ext cx="8640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dirty="0"/>
              <a:t>    </a:t>
            </a:r>
            <a:r>
              <a:rPr lang="zh-TW" altLang="en-US" sz="1600" b="1" dirty="0"/>
              <a:t>資料來源                        大數據平台                        資料清洗                         機器學習      </a:t>
            </a:r>
          </a:p>
        </p:txBody>
      </p:sp>
      <p:pic>
        <p:nvPicPr>
          <p:cNvPr id="48" name="圖片 47" descr="1.jpg">
            <a:extLst>
              <a:ext uri="{FF2B5EF4-FFF2-40B4-BE49-F238E27FC236}">
                <a16:creationId xmlns:a16="http://schemas.microsoft.com/office/drawing/2014/main" id="{8EF7A9DE-E1C4-4C82-BC50-C30145AF7B4B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2974" y="1654551"/>
            <a:ext cx="863600" cy="787400"/>
          </a:xfrm>
          <a:prstGeom prst="rect">
            <a:avLst/>
          </a:prstGeom>
        </p:spPr>
      </p:pic>
      <p:pic>
        <p:nvPicPr>
          <p:cNvPr id="49" name="圖片 48" descr="2.jpg">
            <a:extLst>
              <a:ext uri="{FF2B5EF4-FFF2-40B4-BE49-F238E27FC236}">
                <a16:creationId xmlns:a16="http://schemas.microsoft.com/office/drawing/2014/main" id="{42DE1E0A-0B1F-46FC-85BE-A2A40FE6745F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10468" y="1700167"/>
            <a:ext cx="774700" cy="742950"/>
          </a:xfrm>
          <a:prstGeom prst="rect">
            <a:avLst/>
          </a:prstGeom>
        </p:spPr>
      </p:pic>
      <p:pic>
        <p:nvPicPr>
          <p:cNvPr id="50" name="圖片 49" descr="3.jpg">
            <a:extLst>
              <a:ext uri="{FF2B5EF4-FFF2-40B4-BE49-F238E27FC236}">
                <a16:creationId xmlns:a16="http://schemas.microsoft.com/office/drawing/2014/main" id="{02A484E0-9F8B-43F6-9A91-4345C693D35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34770" y="1680586"/>
            <a:ext cx="825500" cy="838200"/>
          </a:xfrm>
          <a:prstGeom prst="rect">
            <a:avLst/>
          </a:prstGeom>
        </p:spPr>
      </p:pic>
      <p:pic>
        <p:nvPicPr>
          <p:cNvPr id="51" name="圖片 50" descr="4.jpg">
            <a:extLst>
              <a:ext uri="{FF2B5EF4-FFF2-40B4-BE49-F238E27FC236}">
                <a16:creationId xmlns:a16="http://schemas.microsoft.com/office/drawing/2014/main" id="{78EAEAC9-8BED-4235-B0EF-4784D637A06C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43478" y="1671721"/>
            <a:ext cx="742950" cy="78740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834B0AA-513C-4AA2-834F-5D1327474AD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731" y="5001052"/>
            <a:ext cx="874648" cy="783771"/>
          </a:xfrm>
          <a:prstGeom prst="rect">
            <a:avLst/>
          </a:prstGeom>
        </p:spPr>
      </p:pic>
      <p:sp>
        <p:nvSpPr>
          <p:cNvPr id="54" name="向右箭號 48">
            <a:extLst>
              <a:ext uri="{FF2B5EF4-FFF2-40B4-BE49-F238E27FC236}">
                <a16:creationId xmlns:a16="http://schemas.microsoft.com/office/drawing/2014/main" id="{1C8BFB1A-53F2-449E-AA54-8DCB1AC3B215}"/>
              </a:ext>
            </a:extLst>
          </p:cNvPr>
          <p:cNvSpPr/>
          <p:nvPr/>
        </p:nvSpPr>
        <p:spPr>
          <a:xfrm>
            <a:off x="2247242" y="3272708"/>
            <a:ext cx="550506" cy="6811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49">
            <a:extLst>
              <a:ext uri="{FF2B5EF4-FFF2-40B4-BE49-F238E27FC236}">
                <a16:creationId xmlns:a16="http://schemas.microsoft.com/office/drawing/2014/main" id="{D593FE1F-11E8-4599-AD2B-79AE4CB3245C}"/>
              </a:ext>
            </a:extLst>
          </p:cNvPr>
          <p:cNvSpPr/>
          <p:nvPr/>
        </p:nvSpPr>
        <p:spPr>
          <a:xfrm>
            <a:off x="4516159" y="3272707"/>
            <a:ext cx="550506" cy="6811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向右箭號 50">
            <a:extLst>
              <a:ext uri="{FF2B5EF4-FFF2-40B4-BE49-F238E27FC236}">
                <a16:creationId xmlns:a16="http://schemas.microsoft.com/office/drawing/2014/main" id="{CEB57660-00F7-4516-BA9A-6B0AE142BABA}"/>
              </a:ext>
            </a:extLst>
          </p:cNvPr>
          <p:cNvSpPr/>
          <p:nvPr/>
        </p:nvSpPr>
        <p:spPr>
          <a:xfrm>
            <a:off x="6776121" y="3280964"/>
            <a:ext cx="550506" cy="6811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右箭號 51">
            <a:extLst>
              <a:ext uri="{FF2B5EF4-FFF2-40B4-BE49-F238E27FC236}">
                <a16:creationId xmlns:a16="http://schemas.microsoft.com/office/drawing/2014/main" id="{37EA27D5-77F6-42F4-B245-F13152FD8978}"/>
              </a:ext>
            </a:extLst>
          </p:cNvPr>
          <p:cNvSpPr/>
          <p:nvPr/>
        </p:nvSpPr>
        <p:spPr>
          <a:xfrm>
            <a:off x="9043015" y="3272707"/>
            <a:ext cx="550506" cy="6811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5C4741DF-3E38-4B20-999C-301A9F84344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900" y="3535567"/>
            <a:ext cx="1440000" cy="42675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1E7510E7-E3C8-426F-A739-06DD314038A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7779" y="2903047"/>
            <a:ext cx="1440000" cy="42675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5D64D40E-B84A-4272-B512-2E521D0DC976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2" y="4093144"/>
            <a:ext cx="1287323" cy="72411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202B1A1-932D-4059-B544-7BC5F006DDCD}"/>
              </a:ext>
            </a:extLst>
          </p:cNvPr>
          <p:cNvSpPr txBox="1"/>
          <p:nvPr/>
        </p:nvSpPr>
        <p:spPr>
          <a:xfrm>
            <a:off x="10003438" y="4730054"/>
            <a:ext cx="1243746" cy="4612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>
                <a:latin typeface="+mn-ea"/>
              </a:rPr>
              <a:t>視覺化呈現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B3C62D0-AB60-430F-ABEE-2EAD99A88633}"/>
              </a:ext>
            </a:extLst>
          </p:cNvPr>
          <p:cNvSpPr txBox="1"/>
          <p:nvPr/>
        </p:nvSpPr>
        <p:spPr>
          <a:xfrm>
            <a:off x="9932023" y="2346446"/>
            <a:ext cx="1424448" cy="4612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TW" altLang="en-US" sz="1600" b="1" dirty="0">
                <a:latin typeface="+mn-ea"/>
              </a:rPr>
              <a:t>專案成果分析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D4EC74-A5AA-43C0-9C2F-09EBAE85F4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04" y="1527569"/>
            <a:ext cx="691686" cy="6926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5EBBD4-48BB-497E-84B4-B5E69FAB9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07" y="3900849"/>
            <a:ext cx="766481" cy="766481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507DB674-0ED2-4AE4-B928-A824AB8AE75C}"/>
              </a:ext>
            </a:extLst>
          </p:cNvPr>
          <p:cNvGrpSpPr/>
          <p:nvPr/>
        </p:nvGrpSpPr>
        <p:grpSpPr>
          <a:xfrm>
            <a:off x="4941867" y="4943717"/>
            <a:ext cx="1961492" cy="898440"/>
            <a:chOff x="3495554" y="4232846"/>
            <a:chExt cx="1959949" cy="1098638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F812252B-C708-4463-A29A-0B0D4AAC9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30214" b="70791" l="26537" r="46317"/>
                      </a14:imgEffect>
                    </a14:imgLayer>
                  </a14:imgProps>
                </a:ext>
              </a:extLst>
            </a:blip>
            <a:srcRect l="24065" t="25142" r="51211" b="24137"/>
            <a:stretch/>
          </p:blipFill>
          <p:spPr>
            <a:xfrm>
              <a:off x="4112326" y="4232846"/>
              <a:ext cx="745767" cy="722279"/>
            </a:xfrm>
            <a:prstGeom prst="rect">
              <a:avLst/>
            </a:prstGeom>
          </p:spPr>
        </p:pic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895B8063-1EB5-41BF-AA56-3B879C8D0C39}"/>
                </a:ext>
              </a:extLst>
            </p:cNvPr>
            <p:cNvSpPr txBox="1"/>
            <p:nvPr/>
          </p:nvSpPr>
          <p:spPr>
            <a:xfrm>
              <a:off x="3495554" y="4955125"/>
              <a:ext cx="1959949" cy="37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err="1"/>
                <a:t>vaderSentiment</a:t>
              </a:r>
              <a:endParaRPr lang="zh-TW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91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 Narrow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6546</TotalTime>
  <Words>3019</Words>
  <Application>Microsoft Office PowerPoint</Application>
  <PresentationFormat>寬螢幕</PresentationFormat>
  <Paragraphs>666</Paragraphs>
  <Slides>62</Slides>
  <Notes>13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8" baseType="lpstr">
      <vt:lpstr>Helvetica Neue</vt:lpstr>
      <vt:lpstr>微軟正黑體</vt:lpstr>
      <vt:lpstr>新細明體</vt:lpstr>
      <vt:lpstr>Arial</vt:lpstr>
      <vt:lpstr>Calibri</vt:lpstr>
      <vt:lpstr>Office 佈景主題</vt:lpstr>
      <vt:lpstr>美國地區 電影首週票房預測</vt:lpstr>
      <vt:lpstr>PowerPoint 簡報</vt:lpstr>
      <vt:lpstr>團隊介紹</vt:lpstr>
      <vt:lpstr>團隊介紹(1)</vt:lpstr>
      <vt:lpstr>團隊介紹(2)</vt:lpstr>
      <vt:lpstr>專案簡介</vt:lpstr>
      <vt:lpstr>專案緣起</vt:lpstr>
      <vt:lpstr>專案範圍</vt:lpstr>
      <vt:lpstr>專案流程與使用工具</vt:lpstr>
      <vt:lpstr>大數據平台 建置</vt:lpstr>
      <vt:lpstr>Hadoop平台架構</vt:lpstr>
      <vt:lpstr>Hadoop平台架構</vt:lpstr>
      <vt:lpstr>Hadoop平台架構</vt:lpstr>
      <vt:lpstr>Hadoop平台架構</vt:lpstr>
      <vt:lpstr>Hadoop平台架構</vt:lpstr>
      <vt:lpstr>Hadoop平台架構</vt:lpstr>
      <vt:lpstr>叢集架構</vt:lpstr>
      <vt:lpstr>叢集架構</vt:lpstr>
      <vt:lpstr>叢集架構</vt:lpstr>
      <vt:lpstr>叢集架構</vt:lpstr>
      <vt:lpstr>叢集架構</vt:lpstr>
      <vt:lpstr>叢集架構</vt:lpstr>
      <vt:lpstr>資料來源 與預處理</vt:lpstr>
      <vt:lpstr>資料來源</vt:lpstr>
      <vt:lpstr>資料處理流程</vt:lpstr>
      <vt:lpstr>資料處理流程</vt:lpstr>
      <vt:lpstr>資料處理流程</vt:lpstr>
      <vt:lpstr>資料處理流程</vt:lpstr>
      <vt:lpstr>資料處理流程</vt:lpstr>
      <vt:lpstr>資料處理流程</vt:lpstr>
      <vt:lpstr>資料擷取：困難與解決方案</vt:lpstr>
      <vt:lpstr>特徵工程</vt:lpstr>
      <vt:lpstr>特徵工程</vt:lpstr>
      <vt:lpstr>特徵工程</vt:lpstr>
      <vt:lpstr>特徵工程</vt:lpstr>
      <vt:lpstr>資料視覺化 與分析</vt:lpstr>
      <vt:lpstr>資料視覺化</vt:lpstr>
      <vt:lpstr>資料視覺化</vt:lpstr>
      <vt:lpstr>資料視覺化</vt:lpstr>
      <vt:lpstr>資料視覺化</vt:lpstr>
      <vt:lpstr>資料視覺化</vt:lpstr>
      <vt:lpstr>電影產業市場概況分析</vt:lpstr>
      <vt:lpstr>電影產業市場概況分析</vt:lpstr>
      <vt:lpstr>特徵工程</vt:lpstr>
      <vt:lpstr>機器學習</vt:lpstr>
      <vt:lpstr>模型建置：多元分類</vt:lpstr>
      <vt:lpstr>模型建置：多元分類</vt:lpstr>
      <vt:lpstr>模型建置：預測Level 1首週票房金額</vt:lpstr>
      <vt:lpstr>模型建置：預測Level 1首週票房金額</vt:lpstr>
      <vt:lpstr>專案成果</vt:lpstr>
      <vt:lpstr>專案成果與商業應用</vt:lpstr>
      <vt:lpstr>專案成果與商業應用</vt:lpstr>
      <vt:lpstr>成果分析：預告片評論</vt:lpstr>
      <vt:lpstr>成果分析：演員</vt:lpstr>
      <vt:lpstr>成果分析：演員</vt:lpstr>
      <vt:lpstr>成果分析：演員</vt:lpstr>
      <vt:lpstr>專案成果與商業應用</vt:lpstr>
      <vt:lpstr>成果分析：上映檔期</vt:lpstr>
      <vt:lpstr>成果分析：上映檔期</vt:lpstr>
      <vt:lpstr>成果分析：電影類型</vt:lpstr>
      <vt:lpstr>改進方向與未來展望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美國地區 電影首週票房預測</dc:title>
  <dc:creator>Ya Chu Yang</dc:creator>
  <cp:lastModifiedBy>上毅 楊</cp:lastModifiedBy>
  <cp:revision>306</cp:revision>
  <dcterms:created xsi:type="dcterms:W3CDTF">2019-10-27T17:32:50Z</dcterms:created>
  <dcterms:modified xsi:type="dcterms:W3CDTF">2019-11-08T01:08:04Z</dcterms:modified>
</cp:coreProperties>
</file>